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0"/>
  </p:notesMasterIdLst>
  <p:handoutMasterIdLst>
    <p:handoutMasterId r:id="rId21"/>
  </p:handoutMasterIdLst>
  <p:sldIdLst>
    <p:sldId id="256" r:id="rId4"/>
    <p:sldId id="475" r:id="rId5"/>
    <p:sldId id="474" r:id="rId6"/>
    <p:sldId id="501" r:id="rId7"/>
    <p:sldId id="478" r:id="rId8"/>
    <p:sldId id="485" r:id="rId9"/>
    <p:sldId id="495" r:id="rId10"/>
    <p:sldId id="497" r:id="rId11"/>
    <p:sldId id="484" r:id="rId12"/>
    <p:sldId id="486" r:id="rId13"/>
    <p:sldId id="483" r:id="rId14"/>
    <p:sldId id="477" r:id="rId15"/>
    <p:sldId id="487" r:id="rId16"/>
    <p:sldId id="458" r:id="rId17"/>
    <p:sldId id="502" r:id="rId18"/>
    <p:sldId id="503" r:id="rId19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99FF"/>
    <a:srgbClr val="FFDA65"/>
    <a:srgbClr val="A3E24E"/>
    <a:srgbClr val="990033"/>
    <a:srgbClr val="E2FBFE"/>
    <a:srgbClr val="E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8" autoAdjust="0"/>
    <p:restoredTop sz="92747" autoAdjust="0"/>
  </p:normalViewPr>
  <p:slideViewPr>
    <p:cSldViewPr>
      <p:cViewPr varScale="1">
        <p:scale>
          <a:sx n="107" d="100"/>
          <a:sy n="107" d="100"/>
        </p:scale>
        <p:origin x="20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29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E57A46-D67D-4EC2-95E3-AFA615D6AFA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70" tIns="47535" rIns="95070" bIns="47535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CC37B0-DE69-4CAC-971D-91C63D9C92E7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counterpulsatio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topics/medicine-and-dentistry/intra-aortic-balloon-pump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EEF463-F9DE-4AE0-9FDA-2C643166821D}" type="slidenum">
              <a:rPr lang="en-GB" altLang="de-DE" smtClean="0"/>
              <a:pPr>
                <a:spcBef>
                  <a:spcPct val="0"/>
                </a:spcBef>
              </a:pPr>
              <a:t>1</a:t>
            </a:fld>
            <a:endParaRPr lang="en-GB" alt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540A11-7007-4852-82F7-304ED6CB61F2}" type="slidenum">
              <a:rPr lang="en-GB" altLang="de-DE" smtClean="0"/>
              <a:pPr>
                <a:spcBef>
                  <a:spcPct val="0"/>
                </a:spcBef>
              </a:pPr>
              <a:t>10</a:t>
            </a:fld>
            <a:endParaRPr lang="en-GB" altLang="de-DE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CB4056-9EBA-4E55-A761-FD14EA859933}" type="slidenum">
              <a:rPr lang="en-GB" altLang="de-DE" smtClean="0"/>
              <a:pPr>
                <a:spcBef>
                  <a:spcPct val="0"/>
                </a:spcBef>
              </a:pPr>
              <a:t>11</a:t>
            </a:fld>
            <a:endParaRPr lang="en-GB" altLang="de-DE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837C9-A5E0-4E85-A67C-2BD2ED42D865}" type="slidenum">
              <a:rPr lang="en-GB" altLang="de-DE" smtClean="0"/>
              <a:pPr>
                <a:spcBef>
                  <a:spcPct val="0"/>
                </a:spcBef>
              </a:pPr>
              <a:t>12</a:t>
            </a:fld>
            <a:endParaRPr lang="en-GB" altLang="de-DE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63B0B4-E813-4925-ACAC-E70B569276B7}" type="slidenum">
              <a:rPr lang="en-GB" altLang="de-DE" smtClean="0"/>
              <a:pPr>
                <a:spcBef>
                  <a:spcPct val="0"/>
                </a:spcBef>
              </a:pPr>
              <a:t>13</a:t>
            </a:fld>
            <a:endParaRPr lang="en-GB" altLang="de-DE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de-DE" i="1" smtClean="0">
                <a:solidFill>
                  <a:srgbClr val="000099"/>
                </a:solidFill>
                <a:latin typeface="Calibri" panose="020F0502020204030204" pitchFamily="34" charset="0"/>
              </a:rPr>
              <a:t>Known contraindications (from cardiac applications):</a:t>
            </a:r>
          </a:p>
          <a:p>
            <a:pPr>
              <a:spcBef>
                <a:spcPct val="0"/>
              </a:spcBef>
            </a:pPr>
            <a:r>
              <a:rPr lang="de-DE" altLang="de-DE" smtClean="0">
                <a:solidFill>
                  <a:srgbClr val="000099"/>
                </a:solidFill>
                <a:latin typeface="Calibri" panose="020F0502020204030204" pitchFamily="34" charset="0"/>
              </a:rPr>
              <a:t>Aortic or cerebral aneurysm, uncontrolled hypertension (&gt;180/110 mm Hg)</a:t>
            </a:r>
          </a:p>
          <a:p>
            <a:pPr>
              <a:spcBef>
                <a:spcPct val="0"/>
              </a:spcBef>
            </a:pPr>
            <a:r>
              <a:rPr lang="de-DE" altLang="de-DE" smtClean="0">
                <a:solidFill>
                  <a:srgbClr val="000099"/>
                </a:solidFill>
                <a:latin typeface="Calibri" panose="020F0502020204030204" pitchFamily="34" charset="0"/>
              </a:rPr>
              <a:t>DVT, severe PAD, severe heart failure, arrhythmias (ECG-gated function!)</a:t>
            </a:r>
          </a:p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43DF3A-BB0C-4504-82E9-1A748A85EE09}" type="slidenum">
              <a:rPr lang="en-GB" altLang="de-DE" smtClean="0"/>
              <a:pPr>
                <a:spcBef>
                  <a:spcPct val="0"/>
                </a:spcBef>
              </a:pPr>
              <a:t>14</a:t>
            </a:fld>
            <a:endParaRPr lang="en-GB" alt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858F9499-C15F-4D10-8A58-677D86BB8D42}" type="slidenum">
              <a:rPr lang="de-DE" altLang="de-DE" smtClean="0">
                <a:solidFill>
                  <a:srgbClr val="000000"/>
                </a:solidFill>
                <a:latin typeface="Times New Roman" panose="02020603050405020304" pitchFamily="18" charset="0"/>
              </a:rPr>
              <a:pPr defTabSz="914400"/>
              <a:t>16</a:t>
            </a:fld>
            <a:endParaRPr lang="de-DE" altLang="de-DE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DF7E0C-0855-4033-BD40-F16B5BC0B79D}" type="slidenum">
              <a:rPr lang="en-GB" altLang="de-DE" smtClean="0"/>
              <a:pPr>
                <a:spcBef>
                  <a:spcPct val="0"/>
                </a:spcBef>
              </a:pPr>
              <a:t>2</a:t>
            </a:fld>
            <a:endParaRPr lang="en-GB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>
                <a:latin typeface="Calibri" panose="020F0502020204030204" pitchFamily="34" charset="0"/>
              </a:rPr>
              <a:t>(+effect on systolic afterload) vacuum</a:t>
            </a:r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9A4CB2-AF9C-48A3-9A28-0D10DED8F97E}" type="slidenum">
              <a:rPr lang="en-GB" altLang="de-DE" smtClean="0"/>
              <a:pPr>
                <a:spcBef>
                  <a:spcPct val="0"/>
                </a:spcBef>
              </a:pPr>
              <a:t>3</a:t>
            </a:fld>
            <a:endParaRPr lang="en-GB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latin typeface="Arial" panose="020B0604020202020204" pitchFamily="34" charset="0"/>
              </a:rPr>
              <a:t>Enhanced external </a:t>
            </a:r>
            <a:r>
              <a:rPr lang="en-US" altLang="de-DE" smtClean="0">
                <a:latin typeface="Arial" panose="020B0604020202020204" pitchFamily="34" charset="0"/>
                <a:hlinkClick r:id="rId3" tooltip="Learn more about Counterpulsation from ScienceDirect's AI-generated Topic Pages"/>
              </a:rPr>
              <a:t>counterpulsation</a:t>
            </a:r>
            <a:r>
              <a:rPr lang="en-US" altLang="de-DE" smtClean="0">
                <a:latin typeface="Arial" panose="020B0604020202020204" pitchFamily="34" charset="0"/>
              </a:rPr>
              <a:t> (ECP) uses three sets of pneumatic cuffs around the lower extremities, which mimics externally what an </a:t>
            </a:r>
            <a:r>
              <a:rPr lang="en-US" altLang="de-DE" smtClean="0">
                <a:latin typeface="Arial" panose="020B0604020202020204" pitchFamily="34" charset="0"/>
                <a:hlinkClick r:id="rId4" tooltip="Learn more about Intra-Aortic Balloon Pump from ScienceDirect's AI-generated Topic Pages"/>
              </a:rPr>
              <a:t>intra-aortic balloon pump</a:t>
            </a:r>
            <a:r>
              <a:rPr lang="en-US" altLang="de-DE" smtClean="0">
                <a:latin typeface="Arial" panose="020B0604020202020204" pitchFamily="34" charset="0"/>
              </a:rPr>
              <a:t> does internally.</a:t>
            </a:r>
          </a:p>
          <a:p>
            <a:pPr eaLnBrk="1" hangingPunct="1"/>
            <a:r>
              <a:rPr lang="en-US" altLang="de-DE" smtClean="0">
                <a:latin typeface="Arial" panose="020B0604020202020204" pitchFamily="34" charset="0"/>
              </a:rPr>
              <a:t>External counterpulsation is a non-interventional technique by which diastolic blood flow is enhanced by the sequential inflation of pneumatic cuffs around the lower extremities during each cardiac cycle</a:t>
            </a:r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DC8C8D-BB4A-4F56-B069-1C35145C1651}" type="slidenum">
              <a:rPr lang="en-GB" altLang="de-DE" smtClean="0"/>
              <a:pPr>
                <a:spcBef>
                  <a:spcPct val="0"/>
                </a:spcBef>
              </a:pPr>
              <a:t>4</a:t>
            </a:fld>
            <a:endParaRPr lang="en-GB" altLang="de-DE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1CD050-648D-40EC-9183-D4D4BBC70A83}" type="slidenum">
              <a:rPr lang="en-GB" altLang="de-DE" smtClean="0"/>
              <a:pPr>
                <a:spcBef>
                  <a:spcPct val="0"/>
                </a:spcBef>
              </a:pPr>
              <a:t>5</a:t>
            </a:fld>
            <a:endParaRPr lang="en-GB" altLang="de-DE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CA38D2-887C-48FD-A794-A0FE642F92EA}" type="slidenum">
              <a:rPr lang="en-GB" altLang="de-DE" smtClean="0"/>
              <a:pPr>
                <a:spcBef>
                  <a:spcPct val="0"/>
                </a:spcBef>
              </a:pPr>
              <a:t>6</a:t>
            </a:fld>
            <a:endParaRPr lang="en-GB" alt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4E0DD6-3193-4DF3-8534-05340BDB0BAF}" type="slidenum">
              <a:rPr lang="en-GB" altLang="de-DE" smtClean="0"/>
              <a:pPr>
                <a:spcBef>
                  <a:spcPct val="0"/>
                </a:spcBef>
              </a:pPr>
              <a:t>7</a:t>
            </a:fld>
            <a:endParaRPr lang="en-GB" altLang="de-DE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4F6D45-CCA3-4D3E-8CA7-FCC5B45272AA}" type="slidenum">
              <a:rPr lang="en-GB" altLang="de-DE" smtClean="0"/>
              <a:pPr>
                <a:spcBef>
                  <a:spcPct val="0"/>
                </a:spcBef>
              </a:pPr>
              <a:t>8</a:t>
            </a:fld>
            <a:endParaRPr lang="en-GB" altLang="de-DE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54CF6C-72BF-4F92-86AE-3F927C6F8BCC}" type="slidenum">
              <a:rPr lang="en-GB" altLang="de-DE" smtClean="0"/>
              <a:pPr>
                <a:spcBef>
                  <a:spcPct val="0"/>
                </a:spcBef>
              </a:pPr>
              <a:t>9</a:t>
            </a:fld>
            <a:endParaRPr lang="en-GB" altLang="de-DE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E2B0-EE21-4709-812E-0ED369D8C20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3535261"/>
      </p:ext>
    </p:extLst>
  </p:cSld>
  <p:clrMapOvr>
    <a:masterClrMapping/>
  </p:clrMapOvr>
  <p:transition spd="med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707B-A96A-42B6-9F6A-5C66C15FA2F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2728013"/>
      </p:ext>
    </p:extLst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B7A9D-5072-4250-9680-0BDA330F44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4348973"/>
      </p:ext>
    </p:extLst>
  </p:cSld>
  <p:clrMapOvr>
    <a:masterClrMapping/>
  </p:clrMapOvr>
  <p:transition spd="med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5C8C1-38A4-46FD-A83F-1D5FFCA72F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7584103"/>
      </p:ext>
    </p:extLst>
  </p:cSld>
  <p:clrMapOvr>
    <a:masterClrMapping/>
  </p:clrMapOvr>
  <p:transition spd="med"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0044D-2D73-4F5E-A657-8E0EE3D76C6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9965974"/>
      </p:ext>
    </p:extLst>
  </p:cSld>
  <p:clrMapOvr>
    <a:masterClrMapping/>
  </p:clrMapOvr>
  <p:transition spd="med"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FC25-E962-4577-A61E-FACB4FF57F4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373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D7B11-95C9-48A9-BDF2-5CEBEC659BC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552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CA9A-DD41-49AF-B3EB-76A6C77EAF0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245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8D2B9-2181-4871-9CD2-5B2D133F227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347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636911"/>
            <a:ext cx="4040188" cy="3489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636911"/>
            <a:ext cx="4041775" cy="3489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19D7-84F3-4ADF-A184-31529261969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951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AC576-6501-4393-AAC9-86969D0F9E3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74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F933F-1AD0-4611-AB9C-85985712538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3931916"/>
      </p:ext>
    </p:extLst>
  </p:cSld>
  <p:clrMapOvr>
    <a:masterClrMapping/>
  </p:clrMapOvr>
  <p:transition spd="med">
    <p:cut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5E660-6FE4-4B6F-9359-78E0D1540DC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35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F6771-F658-47EC-A68A-34218B7939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96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F4C3D-50C0-4B86-964E-A6076A15F9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5198542"/>
      </p:ext>
    </p:extLst>
  </p:cSld>
  <p:clrMapOvr>
    <a:masterClrMapping/>
  </p:clrMapOvr>
  <p:transition>
    <p:cut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CE76-D968-4F57-AD01-9C4553BCB6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832162"/>
      </p:ext>
    </p:extLst>
  </p:cSld>
  <p:clrMapOvr>
    <a:masterClrMapping/>
  </p:clrMapOvr>
  <p:transition spd="med">
    <p:cut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09E1-733D-451B-B535-6C013F8C596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3407042"/>
      </p:ext>
    </p:extLst>
  </p:cSld>
  <p:clrMapOvr>
    <a:masterClrMapping/>
  </p:clrMapOvr>
  <p:transition>
    <p:cut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4F33-102F-4937-9E51-4CEE4806031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390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22059-5C8E-4030-8A0D-3F0DF7EC30C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61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B1A62-5866-4BC2-AB1A-0CA8B4C1B6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24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FDA22-E016-44FE-A984-AB8627181F2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131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636911"/>
            <a:ext cx="4040188" cy="3489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636911"/>
            <a:ext cx="4041775" cy="34892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8C148-59B8-4B64-B954-A4E9D29DCBF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9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92BBC-9EAA-4027-AD69-743A721DDB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4254218"/>
      </p:ext>
    </p:extLst>
  </p:cSld>
  <p:clrMapOvr>
    <a:masterClrMapping/>
  </p:clrMapOvr>
  <p:transition spd="med">
    <p:cut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2350" cy="922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740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9B68-019B-4397-B7DB-9DC9C71CE9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668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EB05-9087-4AEF-90AB-5C7F3DAD41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0451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255B-8582-44CC-BB1B-72997401DB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1735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36B0-F0C4-414D-A66F-AF619BF4ED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57744535"/>
      </p:ext>
    </p:extLst>
  </p:cSld>
  <p:clrMapOvr>
    <a:masterClrMapping/>
  </p:clrMapOvr>
  <p:transition>
    <p:cut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1634E05-7D31-4294-84A3-A4160A54DF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5493817"/>
      </p:ext>
    </p:extLst>
  </p:cSld>
  <p:clrMapOvr>
    <a:masterClrMapping/>
  </p:clrMapOvr>
  <p:transition>
    <p:cut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976B085-DA20-43CC-923B-50E6B84059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904393"/>
      </p:ext>
    </p:extLst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6EA-2BA5-44F7-B51C-823CC6C7097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8262495"/>
      </p:ext>
    </p:extLst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05FC-D7B2-4076-88C7-851AA3B63E6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6083481"/>
      </p:ext>
    </p:extLst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F95E-E3A3-4932-AE00-0860170817A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2872412"/>
      </p:ext>
    </p:extLst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F6AB3-EB77-450D-8939-BD211DDCCED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542298"/>
      </p:ext>
    </p:extLst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529D2-9FF0-4209-8DE4-84B4AA0FE0D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7630690"/>
      </p:ext>
    </p:extLst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A3CDA-C292-40B1-AB4F-3B3AC211FA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4633291"/>
      </p:ext>
    </p:extLst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5AABE3-0670-4C6B-8BE7-5FF26F9DC94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ransition spd="med">
    <p:cut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40782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4475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B91A1E-2286-4BD6-BB2B-F541395A4BC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053" name="Picture 9" descr="Logo Klinik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387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250825" y="908050"/>
            <a:ext cx="8642350" cy="5689600"/>
          </a:xfrm>
          <a:prstGeom prst="rect">
            <a:avLst/>
          </a:prstGeom>
          <a:noFill/>
          <a:ln w="25400">
            <a:solidFill>
              <a:srgbClr val="EC74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Arial" panose="020B0604020202020204" pitchFamily="34" charset="0"/>
        <a:buChar char="»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40782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4475" y="6589713"/>
            <a:ext cx="2133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171E05-C587-4412-B69F-290A49FFC10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3077" name="Picture 9" descr="Logo Kliniku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387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250825" y="908050"/>
            <a:ext cx="8642350" cy="5689600"/>
          </a:xfrm>
          <a:prstGeom prst="rect">
            <a:avLst/>
          </a:prstGeom>
          <a:noFill/>
          <a:ln w="25400">
            <a:solidFill>
              <a:srgbClr val="EC74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Arial" panose="020B0604020202020204" pitchFamily="34" charset="0"/>
        <a:buChar char="»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EC7404"/>
        </a:buClr>
        <a:buSzPct val="12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6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2" Type="http://schemas.microsoft.com/office/2007/relationships/media" Target="../media/media15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04800" y="2209800"/>
            <a:ext cx="861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 eaLnBrk="1" hangingPunct="1">
              <a:defRPr/>
            </a:pPr>
            <a:r>
              <a:rPr lang="de-DE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de-DE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endParaRPr lang="de-DE" sz="3200" b="1">
              <a:solidFill>
                <a:schemeClr val="accent2"/>
              </a:solidFill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652963" y="337026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800" b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200" b="1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279400" y="4699000"/>
            <a:ext cx="8686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2800" b="1" dirty="0">
                <a:solidFill>
                  <a:srgbClr val="990033"/>
                </a:solidFill>
                <a:latin typeface="Calibri" panose="020F0502020204030204" pitchFamily="34" charset="0"/>
              </a:rPr>
              <a:t>Matthias Reinhard</a:t>
            </a:r>
          </a:p>
        </p:txBody>
      </p:sp>
      <p:sp>
        <p:nvSpPr>
          <p:cNvPr id="18437" name="Rectangle 14"/>
          <p:cNvSpPr>
            <a:spLocks noRot="1" noChangeArrowheads="1"/>
          </p:cNvSpPr>
          <p:nvPr/>
        </p:nvSpPr>
        <p:spPr bwMode="auto">
          <a:xfrm>
            <a:off x="-220663" y="2492375"/>
            <a:ext cx="948690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de-DE" b="1" dirty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Perfusion augmentation in acute stroke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de-DE" b="1" dirty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external </a:t>
            </a:r>
            <a:r>
              <a:rPr lang="en-US" altLang="de-DE" b="1" dirty="0" err="1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counterpulsation</a:t>
            </a:r>
            <a:endParaRPr lang="de-DE" altLang="de-DE" b="1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-107950" y="260350"/>
            <a:ext cx="9251950" cy="16557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2268538" y="349250"/>
            <a:ext cx="61722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4A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4A99"/>
                </a:solidFill>
                <a:latin typeface="Calibri" panose="020F0502020204030204" pitchFamily="34" charset="0"/>
              </a:rPr>
              <a:t>Dept. of Neurology, Esslingen Medical Center,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4A99"/>
                </a:solidFill>
                <a:latin typeface="Calibri" panose="020F0502020204030204" pitchFamily="34" charset="0"/>
              </a:rPr>
              <a:t>Germany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300">
              <a:solidFill>
                <a:srgbClr val="004A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4A99"/>
                </a:solidFill>
                <a:latin typeface="Calibri" panose="020F0502020204030204" pitchFamily="34" charset="0"/>
              </a:rPr>
              <a:t>Dept. of Neurology, University of Freiburg, Germany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4A99"/>
              </a:solidFill>
              <a:latin typeface="Calibri" panose="020F0502020204030204" pitchFamily="34" charset="0"/>
            </a:endParaRPr>
          </a:p>
        </p:txBody>
      </p: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74650"/>
            <a:ext cx="2844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333375"/>
            <a:ext cx="21812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463550"/>
            <a:ext cx="113665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66700" y="6158490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4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 have no financial interests or relationships to disclose</a:t>
            </a:r>
            <a:endParaRPr lang="en-GB" altLang="de-DE" sz="24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06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0825" y="3140075"/>
            <a:ext cx="7416800" cy="1873250"/>
          </a:xfrm>
          <a:prstGeom prst="rect">
            <a:avLst/>
          </a:prstGeom>
          <a:solidFill>
            <a:srgbClr val="FFC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2533" name="Textfeld 1"/>
          <p:cNvSpPr txBox="1">
            <a:spLocks noChangeArrowheads="1"/>
          </p:cNvSpPr>
          <p:nvPr/>
        </p:nvSpPr>
        <p:spPr bwMode="auto">
          <a:xfrm>
            <a:off x="323850" y="927100"/>
            <a:ext cx="8496300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2000" b="1" dirty="0">
                <a:solidFill>
                  <a:srgbClr val="000099"/>
                </a:solidFill>
              </a:rPr>
              <a:t>Rat </a:t>
            </a:r>
            <a:r>
              <a:rPr lang="de-DE" altLang="de-DE" sz="2000" b="1" dirty="0" err="1">
                <a:solidFill>
                  <a:srgbClr val="000099"/>
                </a:solidFill>
              </a:rPr>
              <a:t>brain</a:t>
            </a:r>
            <a:r>
              <a:rPr lang="de-DE" altLang="de-DE" sz="2000" b="1" dirty="0">
                <a:solidFill>
                  <a:srgbClr val="000099"/>
                </a:solidFill>
              </a:rPr>
              <a:t>: </a:t>
            </a:r>
            <a:endParaRPr lang="de-DE" altLang="de-DE" sz="2000" b="1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dirty="0" err="1">
                <a:solidFill>
                  <a:srgbClr val="000099"/>
                </a:solidFill>
              </a:rPr>
              <a:t>C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ollateral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arteriogenesis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is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strongly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triggered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by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increased</a:t>
            </a:r>
            <a:r>
              <a:rPr lang="de-DE" altLang="de-DE" sz="2000" dirty="0">
                <a:solidFill>
                  <a:srgbClr val="000099"/>
                </a:solidFill>
              </a:rPr>
              <a:t> fluid </a:t>
            </a:r>
            <a:r>
              <a:rPr lang="de-DE" altLang="de-DE" sz="2000" dirty="0" err="1">
                <a:solidFill>
                  <a:srgbClr val="000099"/>
                </a:solidFill>
              </a:rPr>
              <a:t>shear</a:t>
            </a:r>
            <a:r>
              <a:rPr lang="de-DE" altLang="de-DE" sz="2000" dirty="0">
                <a:solidFill>
                  <a:srgbClr val="000099"/>
                </a:solidFill>
              </a:rPr>
              <a:t> stress  </a:t>
            </a:r>
            <a:r>
              <a:rPr lang="de-DE" altLang="de-DE" sz="1200" b="1" dirty="0">
                <a:solidFill>
                  <a:srgbClr val="006600"/>
                </a:solidFill>
              </a:rPr>
              <a:t>Schierling et al. JCBFM 2009</a:t>
            </a: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err="1" smtClean="0">
                <a:solidFill>
                  <a:srgbClr val="000099"/>
                </a:solidFill>
              </a:rPr>
              <a:t>Humans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:</a:t>
            </a:r>
          </a:p>
          <a:p>
            <a:pPr>
              <a:defRPr/>
            </a:pPr>
            <a:r>
              <a:rPr lang="de-DE" altLang="de-DE" sz="2000" dirty="0" err="1" smtClean="0">
                <a:solidFill>
                  <a:srgbClr val="000099"/>
                </a:solidFill>
              </a:rPr>
              <a:t>No</a:t>
            </a:r>
            <a:r>
              <a:rPr lang="de-DE" altLang="de-DE" sz="2000" dirty="0" smtClean="0">
                <a:solidFill>
                  <a:srgbClr val="000099"/>
                </a:solidFill>
              </a:rPr>
              <a:t> ECP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studies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with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chronic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occlusive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C00000"/>
                </a:solidFill>
              </a:rPr>
              <a:t>cerebrovascular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disease</a:t>
            </a:r>
            <a:r>
              <a:rPr lang="de-DE" altLang="de-DE" sz="2000" dirty="0">
                <a:solidFill>
                  <a:srgbClr val="000099"/>
                </a:solidFill>
              </a:rPr>
              <a:t> so </a:t>
            </a:r>
            <a:r>
              <a:rPr lang="de-DE" altLang="de-DE" sz="2000" dirty="0" err="1">
                <a:solidFill>
                  <a:srgbClr val="000099"/>
                </a:solidFill>
              </a:rPr>
              <a:t>far</a:t>
            </a:r>
            <a:endParaRPr lang="de-DE" alt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b="1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b="1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err="1" smtClean="0">
                <a:solidFill>
                  <a:srgbClr val="000099"/>
                </a:solidFill>
              </a:rPr>
              <a:t>Aims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of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our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pilot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study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:</a:t>
            </a:r>
          </a:p>
          <a:p>
            <a:pPr>
              <a:defRPr/>
            </a:pPr>
            <a:endParaRPr lang="de-DE" altLang="de-DE" sz="1050" b="1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smtClean="0">
                <a:solidFill>
                  <a:srgbClr val="000099"/>
                </a:solidFill>
              </a:rPr>
              <a:t>1  </a:t>
            </a:r>
            <a:r>
              <a:rPr lang="de-DE" altLang="de-DE" sz="2000" dirty="0" smtClean="0">
                <a:solidFill>
                  <a:srgbClr val="000099"/>
                </a:solidFill>
              </a:rPr>
              <a:t>Positive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short</a:t>
            </a:r>
            <a:r>
              <a:rPr lang="de-DE" altLang="de-DE" sz="2000" dirty="0" smtClean="0">
                <a:solidFill>
                  <a:srgbClr val="000099"/>
                </a:solidFill>
              </a:rPr>
              <a:t>-term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effect</a:t>
            </a:r>
            <a:r>
              <a:rPr lang="de-DE" altLang="de-DE" sz="2000" dirty="0" smtClean="0">
                <a:solidFill>
                  <a:srgbClr val="000099"/>
                </a:solidFill>
              </a:rPr>
              <a:t> of ECP on CBFV ?</a:t>
            </a:r>
          </a:p>
          <a:p>
            <a:pPr>
              <a:defRPr/>
            </a:pPr>
            <a:r>
              <a:rPr lang="de-DE" altLang="de-DE" sz="2000" dirty="0" smtClean="0">
                <a:solidFill>
                  <a:srgbClr val="000099"/>
                </a:solidFill>
              </a:rPr>
              <a:t>    (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as</a:t>
            </a:r>
            <a:r>
              <a:rPr lang="de-DE" altLang="de-DE" sz="2000" dirty="0" smtClean="0">
                <a:solidFill>
                  <a:srgbClr val="000099"/>
                </a:solidFill>
              </a:rPr>
              <a:t> potential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stimulus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for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collateral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growth</a:t>
            </a:r>
            <a:r>
              <a:rPr lang="de-DE" altLang="de-DE" sz="2000" dirty="0" smtClean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endParaRPr lang="de-DE" altLang="de-DE" sz="1100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smtClean="0">
                <a:solidFill>
                  <a:srgbClr val="000099"/>
                </a:solidFill>
              </a:rPr>
              <a:t>2 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Direct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short</a:t>
            </a:r>
            <a:r>
              <a:rPr lang="de-DE" altLang="de-DE" sz="2000" dirty="0" smtClean="0">
                <a:solidFill>
                  <a:srgbClr val="000099"/>
                </a:solidFill>
              </a:rPr>
              <a:t>-term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effects</a:t>
            </a:r>
            <a:r>
              <a:rPr lang="de-DE" altLang="de-DE" sz="2000" dirty="0" smtClean="0">
                <a:solidFill>
                  <a:srgbClr val="000099"/>
                </a:solidFill>
              </a:rPr>
              <a:t> on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cerebral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oxygenation</a:t>
            </a:r>
            <a:r>
              <a:rPr lang="de-DE" altLang="de-DE" sz="2000" dirty="0" smtClean="0">
                <a:solidFill>
                  <a:srgbClr val="000099"/>
                </a:solidFill>
              </a:rPr>
              <a:t> ?</a:t>
            </a:r>
          </a:p>
          <a:p>
            <a:pPr marL="457200" indent="-457200">
              <a:buFontTx/>
              <a:buAutoNum type="arabicPlain" startAt="2"/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71475" y="115888"/>
            <a:ext cx="61452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chronic occlusive carotid disease?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754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38915" name="Textfeld 1"/>
          <p:cNvSpPr txBox="1">
            <a:spLocks noChangeArrowheads="1"/>
          </p:cNvSpPr>
          <p:nvPr/>
        </p:nvSpPr>
        <p:spPr bwMode="auto">
          <a:xfrm>
            <a:off x="323850" y="927100"/>
            <a:ext cx="84963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Methods - Setup: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28 patients with asymptomatic severe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ICA stenosis (&gt;70%) or occlusion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CBFV measured in both MCA via TCD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Cerebral oxygenation in prefrontal cortex using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NIRS (NIRO 300©)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[Spatially-resolved spectroscopy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 Tissue oxygenation index TOI)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Noninvasive cABP measured using Finapres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Methods – ECP: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TS4 System; Vasomedical Inc., NY, USA</a:t>
            </a:r>
            <a:endParaRPr lang="en-US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</a:t>
            </a:r>
            <a:r>
              <a:rPr lang="en-US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Patients randomized 1:1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counterpulsation (20 min. at 180 mmHg)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followed by sham pulsation (80 mmHg)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  or vice versa</a:t>
            </a: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78533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First application in chronic occlusive carotid disease</a:t>
            </a:r>
          </a:p>
        </p:txBody>
      </p:sp>
      <p:pic>
        <p:nvPicPr>
          <p:cNvPr id="38917" name="Picture 14" descr="C:\Users\Lea\Desktop\Dissertation\Abbildungen\IMG_8533_2_verpixe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981075"/>
            <a:ext cx="36734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7" descr="C:\Users\Lea\Desktop\Dissertation\Abbildungen\IMG_85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4327525"/>
            <a:ext cx="367347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feld 1"/>
          <p:cNvSpPr txBox="1">
            <a:spLocks noChangeArrowheads="1"/>
          </p:cNvSpPr>
          <p:nvPr/>
        </p:nvSpPr>
        <p:spPr bwMode="auto">
          <a:xfrm>
            <a:off x="354013" y="6453188"/>
            <a:ext cx="3446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00"/>
                </a:solidFill>
                <a:latin typeface="Calibri" panose="020F0502020204030204" pitchFamily="34" charset="0"/>
              </a:rPr>
              <a:t>Buschmann, …, Reinhard   Eur J Neurol 2018</a:t>
            </a:r>
          </a:p>
        </p:txBody>
      </p:sp>
      <p:sp>
        <p:nvSpPr>
          <p:cNvPr id="2" name="Rechteck 1"/>
          <p:cNvSpPr/>
          <p:nvPr/>
        </p:nvSpPr>
        <p:spPr>
          <a:xfrm rot="320270">
            <a:off x="6618288" y="1609725"/>
            <a:ext cx="384175" cy="649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182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9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539750" y="3284538"/>
            <a:ext cx="72390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ebdings" pitchFamily="18" charset="2"/>
              <a:buNone/>
              <a:defRPr/>
            </a:pPr>
            <a:r>
              <a:rPr lang="de-DE" sz="2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</a:t>
            </a:r>
          </a:p>
          <a:p>
            <a:pPr>
              <a:buFont typeface="Webdings" pitchFamily="18" charset="2"/>
              <a:buNone/>
              <a:defRPr/>
            </a:pPr>
            <a:endParaRPr lang="de-DE" sz="2200" b="1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ebdings" pitchFamily="18" charset="2"/>
              <a:buNone/>
              <a:defRPr/>
            </a:pPr>
            <a:r>
              <a:rPr lang="de-DE" sz="2200" b="1" smtClean="0"/>
              <a:t>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8299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Application in chronic occlusive carotid disease: results</a:t>
            </a:r>
          </a:p>
        </p:txBody>
      </p:sp>
      <p:pic>
        <p:nvPicPr>
          <p:cNvPr id="30725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565275"/>
            <a:ext cx="2970212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feld 5"/>
          <p:cNvSpPr txBox="1">
            <a:spLocks noChangeArrowheads="1"/>
          </p:cNvSpPr>
          <p:nvPr/>
        </p:nvSpPr>
        <p:spPr bwMode="auto">
          <a:xfrm>
            <a:off x="755650" y="5684838"/>
            <a:ext cx="4003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Significant increase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mean CBFV during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counterpulsation on affected sides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(not during sham or on unaffected sides)</a:t>
            </a:r>
          </a:p>
        </p:txBody>
      </p:sp>
      <p:sp>
        <p:nvSpPr>
          <p:cNvPr id="30727" name="Textfeld 9"/>
          <p:cNvSpPr txBox="1">
            <a:spLocks noChangeArrowheads="1"/>
          </p:cNvSpPr>
          <p:nvPr/>
        </p:nvSpPr>
        <p:spPr bwMode="auto">
          <a:xfrm>
            <a:off x="5103813" y="5684838"/>
            <a:ext cx="4005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Significant increase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Tissue oxygenation index during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counterpulsation on affected sides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(not during sham or on unaffected sides)</a:t>
            </a:r>
          </a:p>
        </p:txBody>
      </p:sp>
      <p:pic>
        <p:nvPicPr>
          <p:cNvPr id="30728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65275"/>
            <a:ext cx="2976563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feld 8"/>
          <p:cNvSpPr txBox="1">
            <a:spLocks noChangeArrowheads="1"/>
          </p:cNvSpPr>
          <p:nvPr/>
        </p:nvSpPr>
        <p:spPr bwMode="auto">
          <a:xfrm>
            <a:off x="1146175" y="1198563"/>
            <a:ext cx="18843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latin typeface="Calibri" panose="020F0502020204030204" pitchFamily="34" charset="0"/>
              </a:rPr>
              <a:t>Effect on CBFV</a:t>
            </a:r>
          </a:p>
        </p:txBody>
      </p:sp>
      <p:sp>
        <p:nvSpPr>
          <p:cNvPr id="40970" name="Textfeld 13"/>
          <p:cNvSpPr txBox="1">
            <a:spLocks noChangeArrowheads="1"/>
          </p:cNvSpPr>
          <p:nvPr/>
        </p:nvSpPr>
        <p:spPr bwMode="auto">
          <a:xfrm>
            <a:off x="179388" y="736600"/>
            <a:ext cx="10225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latin typeface="Calibri" panose="020F0502020204030204" pitchFamily="34" charset="0"/>
              </a:rPr>
              <a:t>Mean</a:t>
            </a:r>
            <a:r>
              <a:rPr lang="de-DE" altLang="de-DE" sz="2200">
                <a:latin typeface="Calibri" panose="020F0502020204030204" pitchFamily="34" charset="0"/>
              </a:rPr>
              <a:t> ABP increase by 25.9 ± 2.7 mmHg during ECP  [sham: 9.2 ± 2.1 mmHg]</a:t>
            </a:r>
          </a:p>
        </p:txBody>
      </p:sp>
      <p:sp>
        <p:nvSpPr>
          <p:cNvPr id="30731" name="Textfeld 8"/>
          <p:cNvSpPr txBox="1">
            <a:spLocks noChangeArrowheads="1"/>
          </p:cNvSpPr>
          <p:nvPr/>
        </p:nvSpPr>
        <p:spPr bwMode="auto">
          <a:xfrm>
            <a:off x="5068888" y="1190625"/>
            <a:ext cx="4398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latin typeface="Calibri" panose="020F0502020204030204" pitchFamily="34" charset="0"/>
              </a:rPr>
              <a:t>Effect on cerebral oxygenation</a:t>
            </a: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8180388" y="4545013"/>
            <a:ext cx="904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Graphs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modified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Buschmann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et al. Eur 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06600"/>
                </a:solidFill>
                <a:latin typeface="Calibri" panose="020F0502020204030204" pitchFamily="34" charset="0"/>
              </a:rPr>
              <a:t>Neurol 2018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673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6" grpId="0"/>
      <p:bldP spid="30727" grpId="0"/>
      <p:bldP spid="30729" grpId="0"/>
      <p:bldP spid="3073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8012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Potential therapeutic application in carotid disease ?</a:t>
            </a:r>
          </a:p>
        </p:txBody>
      </p:sp>
      <p:sp>
        <p:nvSpPr>
          <p:cNvPr id="43012" name="Textfeld 1"/>
          <p:cNvSpPr txBox="1">
            <a:spLocks noChangeArrowheads="1"/>
          </p:cNvSpPr>
          <p:nvPr/>
        </p:nvSpPr>
        <p:spPr bwMode="auto">
          <a:xfrm>
            <a:off x="323850" y="927100"/>
            <a:ext cx="8496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Short-term ECP in chronic occlusive disease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Rather small increase in ipsilateral </a:t>
            </a:r>
            <a:r>
              <a:rPr lang="en-US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mean </a:t>
            </a:r>
            <a:r>
              <a:rPr lang="en-US" altLang="de-DE" sz="2000" smtClean="0">
                <a:solidFill>
                  <a:srgbClr val="000099"/>
                </a:solidFill>
                <a:latin typeface="Calibri" panose="020F0502020204030204" pitchFamily="34" charset="0"/>
              </a:rPr>
              <a:t>CBFV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and oxygenation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S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ufficient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stimulus of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collateral artery growth?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Basis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for further clinical investigations on long-term effects of ECP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de-DE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de-DE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i="1" dirty="0">
                <a:solidFill>
                  <a:srgbClr val="000099"/>
                </a:solidFill>
                <a:latin typeface="Calibri" panose="020F0502020204030204" pitchFamily="34" charset="0"/>
              </a:rPr>
              <a:t>Open questions: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Potential benefit comparable with coronary microcirculation?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Increase of primary (large) Circle of Willis collaterals by ECP less likely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But: increase of microvascular </a:t>
            </a:r>
            <a:r>
              <a:rPr lang="en-US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pial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collaterals seems possible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What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is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the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right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dose?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Cardiac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ECP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treatment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: 35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sessions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of 1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hour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over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4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to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7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weeks</a:t>
            </a:r>
            <a:endParaRPr lang="de-DE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Risks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of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increasing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blood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flow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/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perfusion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pressure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/ </a:t>
            </a:r>
            <a:r>
              <a:rPr lang="de-DE" altLang="de-DE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angiogenesis</a:t>
            </a:r>
            <a:r>
              <a:rPr lang="de-DE" altLang="de-DE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Potentially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intracerebral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hemorrhage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(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low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risk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assumed</a:t>
            </a: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8095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0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0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0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0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0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1922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Conclusions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900113" y="908050"/>
            <a:ext cx="779969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ECP is probably of no value in persons with intact cerebral autoregulation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ECP in </a:t>
            </a:r>
            <a:r>
              <a:rPr lang="en-US" altLang="de-DE" sz="2000" dirty="0" err="1">
                <a:solidFill>
                  <a:srgbClr val="000099"/>
                </a:solidFill>
                <a:latin typeface="Calibri" panose="020F0502020204030204" pitchFamily="34" charset="0"/>
              </a:rPr>
              <a:t>hyperacute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ischemic stroke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has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not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been investigated so far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and no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realistic scenario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Probable </a:t>
            </a: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positive effects of ECP in subacute stage of ischemic stroke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on clinical function and recovery (larger scale studies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necessary, studies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on pathophysiology / perfusion necessary)</a:t>
            </a: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ECP in chronic occlusive cerebrovascular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disease could be an  </a:t>
            </a: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attractive field of application, but more basic studies </a:t>
            </a: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on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pathophysiology are needed first</a:t>
            </a:r>
            <a:endParaRPr lang="de-DE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2000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45061" name="Oval 8"/>
          <p:cNvSpPr>
            <a:spLocks noChangeArrowheads="1"/>
          </p:cNvSpPr>
          <p:nvPr/>
        </p:nvSpPr>
        <p:spPr bwMode="auto">
          <a:xfrm>
            <a:off x="468313" y="908050"/>
            <a:ext cx="360362" cy="36036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500745" name="Oval 9"/>
          <p:cNvSpPr>
            <a:spLocks noChangeArrowheads="1"/>
          </p:cNvSpPr>
          <p:nvPr/>
        </p:nvSpPr>
        <p:spPr bwMode="auto">
          <a:xfrm>
            <a:off x="468313" y="1519238"/>
            <a:ext cx="360362" cy="3603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481013" y="2420938"/>
            <a:ext cx="360362" cy="3603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68313" y="3660775"/>
            <a:ext cx="360362" cy="36036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508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0074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F042189-0738-4DBE-B1B9-44E6B6686477}" type="slidenum">
              <a:rPr lang="de-DE" altLang="de-DE" sz="9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de-DE" altLang="de-DE" sz="900" smtClean="0">
              <a:solidFill>
                <a:srgbClr val="FFFFFF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79500"/>
            <a:ext cx="336073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feld 5"/>
          <p:cNvSpPr txBox="1">
            <a:spLocks noChangeArrowheads="1"/>
          </p:cNvSpPr>
          <p:nvPr/>
        </p:nvSpPr>
        <p:spPr bwMode="auto">
          <a:xfrm>
            <a:off x="671513" y="1412875"/>
            <a:ext cx="340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>
                <a:solidFill>
                  <a:srgbClr val="000000"/>
                </a:solidFill>
                <a:latin typeface="Calibri" panose="020F0502020204030204" pitchFamily="34" charset="0"/>
              </a:rPr>
              <a:t>Thank you for your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>
                <a:solidFill>
                  <a:srgbClr val="000000"/>
                </a:solidFill>
                <a:latin typeface="Calibri" panose="020F0502020204030204" pitchFamily="34" charset="0"/>
              </a:rPr>
              <a:t>attention!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rgbClr val="000000"/>
              </a:solidFill>
            </a:endParaRPr>
          </a:p>
        </p:txBody>
      </p:sp>
      <p:graphicFrame>
        <p:nvGraphicFramePr>
          <p:cNvPr id="47110" name="Objekt 2"/>
          <p:cNvGraphicFramePr>
            <a:graphicFrameLocks noChangeAspect="1"/>
          </p:cNvGraphicFramePr>
          <p:nvPr/>
        </p:nvGraphicFramePr>
        <p:xfrm>
          <a:off x="5435600" y="3725863"/>
          <a:ext cx="3317875" cy="215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Bitmap-Bild" r:id="rId6" imgW="11914286" imgH="7590476" progId="Paint.Picture">
                  <p:embed/>
                </p:oleObj>
              </mc:Choice>
              <mc:Fallback>
                <p:oleObj name="Bitmap-Bild" r:id="rId6" imgW="11914286" imgH="7590476" progId="Paint.Picture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725863"/>
                        <a:ext cx="3317875" cy="215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Textfeld 8"/>
          <p:cNvSpPr txBox="1">
            <a:spLocks noChangeArrowheads="1"/>
          </p:cNvSpPr>
          <p:nvPr/>
        </p:nvSpPr>
        <p:spPr bwMode="auto">
          <a:xfrm>
            <a:off x="468313" y="6049963"/>
            <a:ext cx="7820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EC7404"/>
              </a:buClr>
              <a:buSzPct val="120000"/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C7404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solidFill>
                  <a:srgbClr val="262626"/>
                </a:solidFill>
                <a:latin typeface="Calibri" panose="020F0502020204030204" pitchFamily="34" charset="0"/>
              </a:rPr>
              <a:t>Klinik für Neurologie und klinische Neurophysiologie</a:t>
            </a:r>
          </a:p>
        </p:txBody>
      </p:sp>
      <p:pic>
        <p:nvPicPr>
          <p:cNvPr id="47112" name="Picture 1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702050"/>
            <a:ext cx="454501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539750" y="3284538"/>
            <a:ext cx="72390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ebdings" pitchFamily="18" charset="2"/>
              <a:buNone/>
              <a:defRPr/>
            </a:pPr>
            <a:r>
              <a:rPr lang="de-DE" sz="2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</a:t>
            </a:r>
          </a:p>
          <a:p>
            <a:pPr>
              <a:buFont typeface="Webdings" pitchFamily="18" charset="2"/>
              <a:buNone/>
              <a:defRPr/>
            </a:pPr>
            <a:endParaRPr lang="de-DE" sz="2200" b="1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ebdings" pitchFamily="18" charset="2"/>
              <a:buNone/>
              <a:defRPr/>
            </a:pPr>
            <a:r>
              <a:rPr lang="de-DE" sz="2200" b="1" smtClean="0"/>
              <a:t> 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5767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Mechanical blood flow augmentation</a:t>
            </a:r>
          </a:p>
        </p:txBody>
      </p:sp>
      <p:sp>
        <p:nvSpPr>
          <p:cNvPr id="20485" name="Textfeld 1"/>
          <p:cNvSpPr txBox="1">
            <a:spLocks noChangeArrowheads="1"/>
          </p:cNvSpPr>
          <p:nvPr/>
        </p:nvSpPr>
        <p:spPr bwMode="auto">
          <a:xfrm>
            <a:off x="349250" y="782638"/>
            <a:ext cx="184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latin typeface="Calibri" panose="020F0502020204030204" pitchFamily="34" charset="0"/>
            </a:endParaRPr>
          </a:p>
        </p:txBody>
      </p:sp>
      <p:sp>
        <p:nvSpPr>
          <p:cNvPr id="6150" name="Textfeld 1"/>
          <p:cNvSpPr txBox="1">
            <a:spLocks noChangeArrowheads="1"/>
          </p:cNvSpPr>
          <p:nvPr/>
        </p:nvSpPr>
        <p:spPr bwMode="auto">
          <a:xfrm>
            <a:off x="349250" y="1557338"/>
            <a:ext cx="43751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Intraaortic balloon pump (IABP)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Diastolic counterpulsation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Flow augmentation to coronary arteries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and the brain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Cardiogenic shock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8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Intraaortic balloon (NeuroFlo©)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No counterpulsation, partial obstruction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Flow augmentation to the brain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SENTIS trial, overall negative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8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Enhanced external counter pulsation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(ECP)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Non-invasive approach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6151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40138"/>
            <a:ext cx="1208087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565275"/>
            <a:ext cx="198278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feld 1"/>
          <p:cNvSpPr txBox="1">
            <a:spLocks noChangeArrowheads="1"/>
          </p:cNvSpPr>
          <p:nvPr/>
        </p:nvSpPr>
        <p:spPr bwMode="auto">
          <a:xfrm>
            <a:off x="368300" y="879475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R</a:t>
            </a: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edistribution of blood flow to the heart and brain</a:t>
            </a: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3348038" y="4505325"/>
            <a:ext cx="2025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00"/>
                </a:solidFill>
                <a:latin typeface="Calibri" panose="020F0502020204030204" pitchFamily="34" charset="0"/>
              </a:rPr>
              <a:t>Shuaib et al. Stroke 2011</a:t>
            </a:r>
            <a:endParaRPr lang="de-DE" altLang="de-DE" sz="1400">
              <a:latin typeface="Calibri" panose="020F0502020204030204" pitchFamily="34" charset="0"/>
            </a:endParaRP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5541963" y="3275013"/>
            <a:ext cx="31781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Image: </a:t>
            </a: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Diagnostic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and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Interventional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Cardiology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2015</a:t>
            </a:r>
            <a:endParaRPr lang="de-DE" altLang="de-DE" sz="1050" dirty="0" smtClean="0">
              <a:latin typeface="Calibri" panose="020F0502020204030204" pitchFamily="34" charset="0"/>
            </a:endParaRPr>
          </a:p>
        </p:txBody>
      </p:sp>
      <p:pic>
        <p:nvPicPr>
          <p:cNvPr id="14" name="Picture 17" descr="C:\Users\Lea\Desktop\Dissertation\Abbildungen\IMG_85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5232400"/>
            <a:ext cx="212566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6959600" y="4922838"/>
            <a:ext cx="15732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Shuaib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et al. </a:t>
            </a:r>
            <a:r>
              <a:rPr lang="de-DE" altLang="de-DE" sz="105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Stroke</a:t>
            </a:r>
            <a:r>
              <a:rPr lang="de-DE" altLang="de-DE" sz="105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2011</a:t>
            </a:r>
            <a:endParaRPr lang="de-DE" altLang="de-DE" sz="1050" dirty="0" smtClean="0">
              <a:latin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2405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539750" y="3284538"/>
            <a:ext cx="723900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ebdings" pitchFamily="18" charset="2"/>
              <a:buNone/>
              <a:defRPr/>
            </a:pPr>
            <a:r>
              <a:rPr lang="de-DE" sz="2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</a:t>
            </a:r>
          </a:p>
          <a:p>
            <a:pPr>
              <a:buFont typeface="Webdings" pitchFamily="18" charset="2"/>
              <a:buNone/>
              <a:defRPr/>
            </a:pPr>
            <a:endParaRPr lang="de-DE" sz="2200" b="1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Webdings" pitchFamily="18" charset="2"/>
              <a:buNone/>
              <a:defRPr/>
            </a:pPr>
            <a:r>
              <a:rPr lang="de-DE" sz="2200" b="1" smtClean="0"/>
              <a:t> 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8132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The noninvasive approach: External counterpulsation</a:t>
            </a:r>
          </a:p>
        </p:txBody>
      </p:sp>
      <p:pic>
        <p:nvPicPr>
          <p:cNvPr id="22533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08050"/>
            <a:ext cx="662463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feld 2"/>
          <p:cNvSpPr txBox="1">
            <a:spLocks noChangeArrowheads="1"/>
          </p:cNvSpPr>
          <p:nvPr/>
        </p:nvSpPr>
        <p:spPr bwMode="auto">
          <a:xfrm>
            <a:off x="323850" y="6302375"/>
            <a:ext cx="2879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Image: Courtesy Dr. Buschmann, Herzhose</a:t>
            </a:r>
          </a:p>
        </p:txBody>
      </p:sp>
      <p:pic>
        <p:nvPicPr>
          <p:cNvPr id="22535" name="Picture 17" descr="C:\Users\Lea\Desktop\Dissertation\Abbildungen\IMG_85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292600"/>
            <a:ext cx="23431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5108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0825" y="3573463"/>
            <a:ext cx="7993063" cy="1800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2533" name="Textfeld 1"/>
          <p:cNvSpPr txBox="1">
            <a:spLocks noChangeArrowheads="1"/>
          </p:cNvSpPr>
          <p:nvPr/>
        </p:nvSpPr>
        <p:spPr bwMode="auto">
          <a:xfrm>
            <a:off x="323850" y="927100"/>
            <a:ext cx="8640763" cy="717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de-DE" altLang="de-DE" sz="2000" b="1" dirty="0" smtClean="0">
                <a:solidFill>
                  <a:srgbClr val="000099"/>
                </a:solidFill>
              </a:rPr>
              <a:t>Main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application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of ECP so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far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: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Chronic</a:t>
            </a:r>
            <a:r>
              <a:rPr lang="de-DE" altLang="de-DE" sz="2000" b="1" dirty="0" smtClean="0">
                <a:solidFill>
                  <a:srgbClr val="C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Coronary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artery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disease</a:t>
            </a:r>
            <a:endParaRPr lang="de-DE" altLang="de-DE" sz="20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dirty="0" err="1" smtClean="0">
                <a:solidFill>
                  <a:srgbClr val="000099"/>
                </a:solidFill>
              </a:rPr>
              <a:t>Sustained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improvement</a:t>
            </a:r>
            <a:r>
              <a:rPr lang="de-DE" altLang="de-DE" sz="2000" dirty="0" smtClean="0">
                <a:solidFill>
                  <a:srgbClr val="000099"/>
                </a:solidFill>
              </a:rPr>
              <a:t> of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myocardial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perfusion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Qin </a:t>
            </a:r>
            <a:r>
              <a:rPr lang="de-DE" altLang="de-DE" sz="1200" b="1" dirty="0">
                <a:solidFill>
                  <a:srgbClr val="006600"/>
                </a:solidFill>
              </a:rPr>
              <a:t>et al. </a:t>
            </a:r>
            <a:r>
              <a:rPr lang="de-DE" altLang="de-DE" sz="1200" b="1" dirty="0" err="1" smtClean="0">
                <a:solidFill>
                  <a:srgbClr val="006600"/>
                </a:solidFill>
              </a:rPr>
              <a:t>PLoS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 </a:t>
            </a:r>
            <a:r>
              <a:rPr lang="de-DE" altLang="de-DE" sz="1200" b="1" dirty="0" err="1" smtClean="0">
                <a:solidFill>
                  <a:srgbClr val="006600"/>
                </a:solidFill>
              </a:rPr>
              <a:t>One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 2016</a:t>
            </a:r>
            <a:endParaRPr lang="de-DE" altLang="de-DE" sz="3600" b="1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altLang="de-DE" sz="2000" dirty="0" err="1" smtClean="0">
                <a:solidFill>
                  <a:srgbClr val="000099"/>
                </a:solidFill>
              </a:rPr>
              <a:t>Reduction</a:t>
            </a:r>
            <a:r>
              <a:rPr lang="de-DE" altLang="de-DE" sz="2000" dirty="0" smtClean="0">
                <a:solidFill>
                  <a:srgbClr val="000099"/>
                </a:solidFill>
              </a:rPr>
              <a:t> of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coronary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events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Lawson et </a:t>
            </a:r>
            <a:r>
              <a:rPr lang="de-DE" altLang="de-DE" sz="1200" b="1" dirty="0">
                <a:solidFill>
                  <a:srgbClr val="006600"/>
                </a:solidFill>
              </a:rPr>
              <a:t>al. </a:t>
            </a:r>
            <a:r>
              <a:rPr lang="de-DE" altLang="de-DE" sz="1200" b="1" dirty="0" err="1" smtClean="0">
                <a:solidFill>
                  <a:srgbClr val="006600"/>
                </a:solidFill>
              </a:rPr>
              <a:t>Clin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 </a:t>
            </a:r>
            <a:r>
              <a:rPr lang="de-DE" altLang="de-DE" sz="1200" b="1" dirty="0" err="1" smtClean="0">
                <a:solidFill>
                  <a:srgbClr val="006600"/>
                </a:solidFill>
              </a:rPr>
              <a:t>Cardiol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 2000</a:t>
            </a:r>
            <a:endParaRPr lang="de-DE" altLang="de-DE" sz="5400" b="1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altLang="de-DE" sz="2000" dirty="0" smtClean="0">
                <a:solidFill>
                  <a:srgbClr val="000099"/>
                </a:solidFill>
              </a:rPr>
              <a:t>Symptom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relief</a:t>
            </a:r>
            <a:r>
              <a:rPr lang="de-DE" altLang="de-DE" sz="2000" dirty="0" smtClean="0">
                <a:solidFill>
                  <a:srgbClr val="000099"/>
                </a:solidFill>
              </a:rPr>
              <a:t> in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refractory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angina</a:t>
            </a:r>
            <a:r>
              <a:rPr lang="de-DE" altLang="de-DE" sz="2000" dirty="0" smtClean="0">
                <a:solidFill>
                  <a:srgbClr val="000099"/>
                </a:solidFill>
              </a:rPr>
              <a:t> (RCT, MUST-EECP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trial</a:t>
            </a:r>
            <a:r>
              <a:rPr lang="de-DE" altLang="de-DE" sz="2000" dirty="0" smtClean="0">
                <a:solidFill>
                  <a:srgbClr val="000099"/>
                </a:solidFill>
              </a:rPr>
              <a:t>; n=139) 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Arora et al. JACC 1999</a:t>
            </a:r>
            <a:endParaRPr lang="de-DE" altLang="de-DE" sz="2000" b="1" dirty="0" smtClean="0">
              <a:solidFill>
                <a:srgbClr val="006600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smtClean="0">
                <a:solidFill>
                  <a:srgbClr val="000099"/>
                </a:solidFill>
              </a:rPr>
              <a:t>European Society of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Cardiology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(ESC) Guidelines (2019):</a:t>
            </a:r>
          </a:p>
          <a:p>
            <a:pPr>
              <a:defRPr/>
            </a:pPr>
            <a:r>
              <a:rPr lang="de-DE" altLang="de-DE" sz="2000" dirty="0" smtClean="0">
                <a:solidFill>
                  <a:srgbClr val="000099"/>
                </a:solidFill>
              </a:rPr>
              <a:t>Symptom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relief</a:t>
            </a:r>
            <a:r>
              <a:rPr lang="de-DE" altLang="de-DE" sz="2000" dirty="0" smtClean="0">
                <a:solidFill>
                  <a:srgbClr val="000099"/>
                </a:solidFill>
              </a:rPr>
              <a:t> in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debilitating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refractory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angina</a:t>
            </a:r>
            <a:r>
              <a:rPr lang="de-DE" altLang="de-DE" sz="2000" dirty="0" smtClean="0">
                <a:solidFill>
                  <a:srgbClr val="000099"/>
                </a:solidFill>
              </a:rPr>
              <a:t> (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IIb</a:t>
            </a:r>
            <a:r>
              <a:rPr lang="de-DE" altLang="de-DE" sz="2000" dirty="0" smtClean="0">
                <a:solidFill>
                  <a:srgbClr val="000099"/>
                </a:solidFill>
              </a:rPr>
              <a:t>, B)</a:t>
            </a:r>
            <a:endParaRPr lang="de-DE" alt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altLang="de-DE" sz="2000" b="1" dirty="0" err="1" smtClean="0">
                <a:solidFill>
                  <a:srgbClr val="000099"/>
                </a:solidFill>
              </a:rPr>
              <a:t>Mechanisms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of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repeated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ECP in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chronic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occlusive</a:t>
            </a:r>
            <a:r>
              <a:rPr lang="de-DE" altLang="de-DE" sz="2000" b="1" dirty="0" smtClean="0">
                <a:solidFill>
                  <a:srgbClr val="000099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99"/>
                </a:solidFill>
              </a:rPr>
              <a:t>disease</a:t>
            </a:r>
            <a:r>
              <a:rPr lang="de-DE" altLang="de-DE" sz="2000" b="1" dirty="0">
                <a:solidFill>
                  <a:srgbClr val="000099"/>
                </a:solidFill>
              </a:rPr>
              <a:t> </a:t>
            </a:r>
            <a:r>
              <a:rPr lang="de-DE" altLang="de-DE" sz="1200" b="1" dirty="0" err="1" smtClean="0">
                <a:solidFill>
                  <a:srgbClr val="006600"/>
                </a:solidFill>
              </a:rPr>
              <a:t>Bonetti</a:t>
            </a:r>
            <a:r>
              <a:rPr lang="de-DE" altLang="de-DE" sz="1200" b="1" dirty="0" smtClean="0">
                <a:solidFill>
                  <a:srgbClr val="006600"/>
                </a:solidFill>
              </a:rPr>
              <a:t> et al. JACC 2003</a:t>
            </a:r>
            <a:endParaRPr lang="de-DE" altLang="de-DE" sz="2000" b="1" dirty="0" smtClean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altLang="de-DE" sz="2000" b="1" dirty="0" err="1" smtClean="0">
                <a:solidFill>
                  <a:srgbClr val="C00000"/>
                </a:solidFill>
              </a:rPr>
              <a:t>Collateral</a:t>
            </a:r>
            <a:r>
              <a:rPr lang="de-DE" altLang="de-DE" sz="2000" b="1" dirty="0" smtClean="0">
                <a:solidFill>
                  <a:srgbClr val="C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growth</a:t>
            </a:r>
            <a:r>
              <a:rPr lang="de-DE" altLang="de-DE" sz="2000" b="1" dirty="0" smtClean="0">
                <a:solidFill>
                  <a:srgbClr val="C00000"/>
                </a:solidFill>
              </a:rPr>
              <a:t> /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recruitment</a:t>
            </a:r>
            <a:r>
              <a:rPr lang="de-DE" altLang="de-DE" sz="2000" b="1" dirty="0" smtClean="0">
                <a:solidFill>
                  <a:srgbClr val="C00000"/>
                </a:solidFill>
              </a:rPr>
              <a:t> of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immature</a:t>
            </a:r>
            <a:r>
              <a:rPr lang="de-DE" altLang="de-DE" sz="2000" b="1" dirty="0" smtClean="0">
                <a:solidFill>
                  <a:srgbClr val="C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C00000"/>
                </a:solidFill>
              </a:rPr>
              <a:t>collaterals</a:t>
            </a:r>
            <a:endParaRPr lang="de-DE" altLang="de-DE" sz="20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de-DE" altLang="de-DE" sz="2000" dirty="0" err="1" smtClean="0">
                <a:solidFill>
                  <a:srgbClr val="000099"/>
                </a:solidFill>
              </a:rPr>
              <a:t>Elevated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shear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rates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induced</a:t>
            </a:r>
            <a:r>
              <a:rPr lang="de-DE" altLang="de-DE" sz="2000" dirty="0" smtClean="0">
                <a:solidFill>
                  <a:srgbClr val="000099"/>
                </a:solidFill>
              </a:rPr>
              <a:t> via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increased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blood</a:t>
            </a:r>
            <a:r>
              <a:rPr lang="de-DE" altLang="de-DE" sz="2000" dirty="0" smtClean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flow</a:t>
            </a:r>
            <a:r>
              <a:rPr lang="de-DE" altLang="de-DE" sz="2000" dirty="0">
                <a:solidFill>
                  <a:srgbClr val="000099"/>
                </a:solidFill>
              </a:rPr>
              <a:t> </a:t>
            </a:r>
            <a:r>
              <a:rPr lang="de-DE" altLang="de-DE" sz="2000" dirty="0" err="1">
                <a:solidFill>
                  <a:srgbClr val="000099"/>
                </a:solidFill>
              </a:rPr>
              <a:t>velocity</a:t>
            </a:r>
            <a:endParaRPr lang="de-DE" altLang="de-DE" sz="2000" dirty="0">
              <a:solidFill>
                <a:srgbClr val="00009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altLang="de-DE" sz="2000" dirty="0" err="1" smtClean="0">
                <a:solidFill>
                  <a:srgbClr val="000099"/>
                </a:solidFill>
              </a:rPr>
              <a:t>Activation</a:t>
            </a:r>
            <a:r>
              <a:rPr lang="de-DE" altLang="de-DE" sz="2000" dirty="0" smtClean="0">
                <a:solidFill>
                  <a:srgbClr val="000099"/>
                </a:solidFill>
              </a:rPr>
              <a:t> of 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endothelium</a:t>
            </a:r>
            <a:r>
              <a:rPr lang="de-DE" altLang="de-DE" sz="2000" dirty="0" smtClean="0">
                <a:solidFill>
                  <a:srgbClr val="000099"/>
                </a:solidFill>
              </a:rPr>
              <a:t> (</a:t>
            </a:r>
            <a:r>
              <a:rPr lang="de-DE" altLang="de-DE" sz="2000" dirty="0" err="1" smtClean="0">
                <a:solidFill>
                  <a:srgbClr val="000099"/>
                </a:solidFill>
              </a:rPr>
              <a:t>release</a:t>
            </a:r>
            <a:r>
              <a:rPr lang="de-DE" altLang="de-DE" sz="2000" dirty="0" smtClean="0">
                <a:solidFill>
                  <a:srgbClr val="000099"/>
                </a:solidFill>
              </a:rPr>
              <a:t> of </a:t>
            </a:r>
            <a:r>
              <a:rPr lang="de-DE" sz="2000" dirty="0" err="1" smtClean="0">
                <a:solidFill>
                  <a:srgbClr val="000099"/>
                </a:solidFill>
              </a:rPr>
              <a:t>proangiogenic</a:t>
            </a:r>
            <a:r>
              <a:rPr lang="de-DE" sz="2000" dirty="0" smtClean="0">
                <a:solidFill>
                  <a:srgbClr val="000099"/>
                </a:solidFill>
              </a:rPr>
              <a:t> </a:t>
            </a:r>
            <a:r>
              <a:rPr lang="de-DE" sz="2000" dirty="0" err="1" smtClean="0">
                <a:solidFill>
                  <a:srgbClr val="000099"/>
                </a:solidFill>
              </a:rPr>
              <a:t>cytokines</a:t>
            </a:r>
            <a:r>
              <a:rPr lang="de-DE" sz="2000" dirty="0" smtClean="0">
                <a:solidFill>
                  <a:srgbClr val="000099"/>
                </a:solidFill>
              </a:rPr>
              <a:t>) </a:t>
            </a:r>
            <a:endParaRPr lang="de-DE" sz="2000" b="1" dirty="0" smtClean="0">
              <a:solidFill>
                <a:srgbClr val="00009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altLang="de-DE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Smooth </a:t>
            </a:r>
            <a:r>
              <a:rPr lang="de-DE" altLang="de-DE" sz="20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muscle</a:t>
            </a:r>
            <a:r>
              <a:rPr lang="de-DE" altLang="de-DE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cell</a:t>
            </a:r>
            <a:r>
              <a:rPr lang="de-DE" altLang="de-DE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20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proliferation</a:t>
            </a:r>
            <a:r>
              <a:rPr lang="de-DE" altLang="de-DE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, </a:t>
            </a:r>
            <a:r>
              <a:rPr lang="de-DE" altLang="de-DE" sz="20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remodeling</a:t>
            </a:r>
            <a:endParaRPr lang="de-DE" altLang="de-DE" sz="2000" dirty="0" smtClean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endParaRPr lang="de-DE" alt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  <a:p>
            <a:pPr>
              <a:defRPr/>
            </a:pPr>
            <a:endParaRPr lang="de-DE" altLang="de-DE" sz="2000" dirty="0" smtClean="0">
              <a:solidFill>
                <a:srgbClr val="000099"/>
              </a:solidFill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46799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0099"/>
                </a:solidFill>
                <a:latin typeface="Calibri" panose="020F0502020204030204" pitchFamily="34" charset="0"/>
              </a:rPr>
              <a:t>Background: </a:t>
            </a: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cardiology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177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68288" y="115888"/>
            <a:ext cx="79041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External counterpulsation in acute ischemic stroke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0825" y="908050"/>
            <a:ext cx="9001125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000099"/>
                </a:solidFill>
              </a:rPr>
              <a:t>Rationale </a:t>
            </a:r>
            <a:r>
              <a:rPr lang="de-DE" sz="2000" b="1" dirty="0" err="1">
                <a:solidFill>
                  <a:srgbClr val="000099"/>
                </a:solidFill>
              </a:rPr>
              <a:t>for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err="1">
                <a:solidFill>
                  <a:srgbClr val="000099"/>
                </a:solidFill>
              </a:rPr>
              <a:t>application</a:t>
            </a:r>
            <a:r>
              <a:rPr lang="de-DE" sz="2000" b="1" dirty="0">
                <a:solidFill>
                  <a:srgbClr val="000099"/>
                </a:solidFill>
              </a:rPr>
              <a:t> in </a:t>
            </a:r>
            <a:r>
              <a:rPr lang="de-DE" sz="2000" b="1" dirty="0" err="1">
                <a:solidFill>
                  <a:srgbClr val="000099"/>
                </a:solidFill>
              </a:rPr>
              <a:t>hyperacute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err="1">
                <a:solidFill>
                  <a:srgbClr val="000099"/>
                </a:solidFill>
              </a:rPr>
              <a:t>stroke</a:t>
            </a:r>
            <a:endParaRPr lang="de-DE" sz="20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▪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Increase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perfusion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in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penumbra</a:t>
            </a: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▪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Opening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of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collaterals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▪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Increased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washout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of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thrombi</a:t>
            </a: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 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No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studies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available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,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recanalizing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treatment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preferable</a:t>
            </a:r>
            <a:endParaRPr lang="de-DE" sz="2000" b="1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000099"/>
                </a:solidFill>
              </a:rPr>
              <a:t>Rationale </a:t>
            </a:r>
            <a:r>
              <a:rPr lang="de-DE" sz="2000" b="1" dirty="0" err="1">
                <a:solidFill>
                  <a:srgbClr val="000099"/>
                </a:solidFill>
              </a:rPr>
              <a:t>for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err="1">
                <a:solidFill>
                  <a:srgbClr val="000099"/>
                </a:solidFill>
              </a:rPr>
              <a:t>application</a:t>
            </a:r>
            <a:r>
              <a:rPr lang="de-DE" sz="2000" b="1" dirty="0">
                <a:solidFill>
                  <a:srgbClr val="000099"/>
                </a:solidFill>
              </a:rPr>
              <a:t> in </a:t>
            </a:r>
            <a:r>
              <a:rPr lang="de-DE" sz="2000" b="1" dirty="0" err="1">
                <a:solidFill>
                  <a:srgbClr val="000099"/>
                </a:solidFill>
              </a:rPr>
              <a:t>subacute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err="1">
                <a:solidFill>
                  <a:srgbClr val="000099"/>
                </a:solidFill>
              </a:rPr>
              <a:t>stroke</a:t>
            </a:r>
            <a:endParaRPr lang="de-DE" sz="2000" b="1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▪</a:t>
            </a:r>
            <a:r>
              <a:rPr lang="en-US" sz="2000" dirty="0">
                <a:solidFill>
                  <a:srgbClr val="000099"/>
                </a:solidFill>
                <a:sym typeface="Wingdings" panose="05000000000000000000" pitchFamily="2" charset="2"/>
              </a:rPr>
              <a:t> Direct improvement of tissue perfusion in the </a:t>
            </a:r>
            <a:r>
              <a:rPr lang="en-US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peri</a:t>
            </a:r>
            <a:r>
              <a:rPr lang="en-US" sz="2000" dirty="0">
                <a:solidFill>
                  <a:srgbClr val="000099"/>
                </a:solidFill>
                <a:sym typeface="Wingdings" panose="05000000000000000000" pitchFamily="2" charset="2"/>
              </a:rPr>
              <a:t>-infarct cortex </a:t>
            </a:r>
          </a:p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sym typeface="Wingdings" panose="05000000000000000000" pitchFamily="2" charset="2"/>
              </a:rPr>
              <a:t>   to enhance neuroplasticity and functional recovery</a:t>
            </a: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▪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Indirect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improvement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of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brain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perfusion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via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stimulation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of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collaterals</a:t>
            </a: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  via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increased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shear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stress </a:t>
            </a:r>
            <a:r>
              <a:rPr lang="de-DE" altLang="de-DE" sz="1200" b="1" dirty="0">
                <a:solidFill>
                  <a:srgbClr val="006600"/>
                </a:solidFill>
              </a:rPr>
              <a:t>Schierling et al. JCBFM 2009 </a:t>
            </a:r>
          </a:p>
          <a:p>
            <a:pPr>
              <a:defRPr/>
            </a:pP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</a:rPr>
              <a:t>	</a:t>
            </a: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à"/>
              <a:defRPr/>
            </a:pPr>
            <a:endParaRPr lang="de-DE" altLang="de-DE" sz="12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9556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27013" y="115888"/>
            <a:ext cx="7448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cerebral circulation: any increase in CBFV?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5900" y="2708275"/>
            <a:ext cx="8820150" cy="429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/>
              <a:t>ECP </a:t>
            </a:r>
            <a:r>
              <a:rPr lang="de-DE" sz="2000" dirty="0"/>
              <a:t>in n=32 </a:t>
            </a:r>
            <a:r>
              <a:rPr lang="de-DE" sz="2000" dirty="0" err="1"/>
              <a:t>patients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acute</a:t>
            </a:r>
            <a:r>
              <a:rPr lang="de-DE" sz="2000" dirty="0"/>
              <a:t> </a:t>
            </a:r>
            <a:r>
              <a:rPr lang="de-DE" sz="2000" dirty="0" err="1"/>
              <a:t>ischemic</a:t>
            </a:r>
            <a:r>
              <a:rPr lang="de-DE" sz="2000" dirty="0"/>
              <a:t> </a:t>
            </a:r>
            <a:r>
              <a:rPr lang="de-DE" sz="2000" dirty="0" err="1"/>
              <a:t>stroke</a:t>
            </a:r>
            <a:r>
              <a:rPr lang="de-DE" sz="2000" dirty="0"/>
              <a:t> (6 </a:t>
            </a:r>
            <a:r>
              <a:rPr lang="de-DE" sz="2000" dirty="0" err="1"/>
              <a:t>days</a:t>
            </a:r>
            <a:r>
              <a:rPr lang="de-DE" sz="2000" dirty="0"/>
              <a:t> </a:t>
            </a:r>
            <a:r>
              <a:rPr lang="de-DE" sz="2000" dirty="0" err="1"/>
              <a:t>afters</a:t>
            </a:r>
            <a:r>
              <a:rPr lang="de-DE" sz="2000" dirty="0"/>
              <a:t> </a:t>
            </a:r>
            <a:r>
              <a:rPr lang="de-DE" sz="2000" dirty="0" err="1"/>
              <a:t>stroke</a:t>
            </a:r>
            <a:r>
              <a:rPr lang="de-DE" sz="2000" dirty="0"/>
              <a:t>)</a:t>
            </a:r>
          </a:p>
          <a:p>
            <a:pPr>
              <a:defRPr/>
            </a:pP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intracranial</a:t>
            </a:r>
            <a:r>
              <a:rPr lang="de-DE" sz="2000" dirty="0"/>
              <a:t> </a:t>
            </a:r>
            <a:r>
              <a:rPr lang="de-DE" sz="2000" dirty="0" err="1"/>
              <a:t>artery</a:t>
            </a:r>
            <a:r>
              <a:rPr lang="de-DE" sz="2000" dirty="0"/>
              <a:t> </a:t>
            </a:r>
            <a:r>
              <a:rPr lang="de-DE" sz="2000" dirty="0" err="1"/>
              <a:t>occlusive</a:t>
            </a:r>
            <a:r>
              <a:rPr lang="de-DE" sz="2000" dirty="0"/>
              <a:t> </a:t>
            </a:r>
            <a:r>
              <a:rPr lang="de-DE" sz="2000" dirty="0" err="1"/>
              <a:t>disease</a:t>
            </a:r>
            <a:r>
              <a:rPr lang="de-DE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sz="2000" dirty="0" err="1">
                <a:sym typeface="Wingdings" panose="05000000000000000000" pitchFamily="2" charset="2"/>
              </a:rPr>
              <a:t>Increase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mean</a:t>
            </a:r>
            <a:r>
              <a:rPr lang="de-DE" sz="2000" dirty="0">
                <a:sym typeface="Wingdings" panose="05000000000000000000" pitchFamily="2" charset="2"/>
              </a:rPr>
              <a:t> CBFV </a:t>
            </a:r>
            <a:r>
              <a:rPr lang="de-DE" sz="2000" dirty="0" err="1">
                <a:sym typeface="Wingdings" panose="05000000000000000000" pitchFamily="2" charset="2"/>
              </a:rPr>
              <a:t>by</a:t>
            </a:r>
            <a:r>
              <a:rPr lang="de-DE" sz="2000" dirty="0">
                <a:sym typeface="Wingdings" panose="05000000000000000000" pitchFamily="2" charset="2"/>
              </a:rPr>
              <a:t> 9% </a:t>
            </a:r>
            <a:r>
              <a:rPr lang="de-DE" sz="2000" dirty="0" err="1">
                <a:sym typeface="Wingdings" panose="05000000000000000000" pitchFamily="2" charset="2"/>
              </a:rPr>
              <a:t>ipsi</a:t>
            </a:r>
            <a:r>
              <a:rPr lang="de-DE" sz="2000" dirty="0">
                <a:sym typeface="Wingdings" panose="05000000000000000000" pitchFamily="2" charset="2"/>
              </a:rPr>
              <a:t>- </a:t>
            </a:r>
            <a:r>
              <a:rPr lang="de-DE" sz="2000" dirty="0" err="1">
                <a:sym typeface="Wingdings" panose="05000000000000000000" pitchFamily="2" charset="2"/>
              </a:rPr>
              <a:t>and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contralateral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acute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stroke</a:t>
            </a:r>
            <a:endParaRPr lang="de-DE" sz="20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dirty="0">
                <a:sym typeface="Wingdings" panose="05000000000000000000" pitchFamily="2" charset="2"/>
              </a:rPr>
              <a:t>      </a:t>
            </a:r>
            <a:r>
              <a:rPr lang="de-DE" sz="2000" dirty="0" err="1">
                <a:sym typeface="Wingdings" panose="05000000000000000000" pitchFamily="2" charset="2"/>
              </a:rPr>
              <a:t>No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increase</a:t>
            </a:r>
            <a:r>
              <a:rPr lang="de-DE" sz="2000" dirty="0">
                <a:sym typeface="Wingdings" panose="05000000000000000000" pitchFamily="2" charset="2"/>
              </a:rPr>
              <a:t> in </a:t>
            </a:r>
            <a:r>
              <a:rPr lang="de-DE" sz="2000" dirty="0" err="1">
                <a:sym typeface="Wingdings" panose="05000000000000000000" pitchFamily="2" charset="2"/>
              </a:rPr>
              <a:t>healthy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controls</a:t>
            </a:r>
            <a:endParaRPr lang="de-DE" sz="20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1400" b="1" dirty="0">
                <a:solidFill>
                  <a:srgbClr val="006600"/>
                </a:solidFill>
              </a:rPr>
              <a:t>Lin et al. </a:t>
            </a:r>
            <a:r>
              <a:rPr lang="de-DE" sz="1400" b="1" dirty="0" err="1">
                <a:solidFill>
                  <a:srgbClr val="006600"/>
                </a:solidFill>
              </a:rPr>
              <a:t>Stroke</a:t>
            </a:r>
            <a:r>
              <a:rPr lang="de-DE" sz="1400" b="1" dirty="0">
                <a:solidFill>
                  <a:srgbClr val="006600"/>
                </a:solidFill>
              </a:rPr>
              <a:t> 2012</a:t>
            </a:r>
            <a:endParaRPr lang="de-DE" sz="20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sz="20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b="1" dirty="0" err="1">
                <a:sym typeface="Wingdings" panose="05000000000000000000" pitchFamily="2" charset="2"/>
              </a:rPr>
              <a:t>No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increase</a:t>
            </a:r>
            <a:r>
              <a:rPr lang="de-DE" sz="2000" dirty="0">
                <a:sym typeface="Wingdings" panose="05000000000000000000" pitchFamily="2" charset="2"/>
              </a:rPr>
              <a:t> in CBFV in n=9 </a:t>
            </a:r>
            <a:r>
              <a:rPr lang="de-DE" sz="2000" dirty="0" err="1">
                <a:sym typeface="Wingdings" panose="05000000000000000000" pitchFamily="2" charset="2"/>
              </a:rPr>
              <a:t>healthy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persons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</a:p>
          <a:p>
            <a:pPr>
              <a:defRPr/>
            </a:pPr>
            <a:r>
              <a:rPr lang="de-DE" sz="1400" b="1" dirty="0" err="1">
                <a:solidFill>
                  <a:srgbClr val="006600"/>
                </a:solidFill>
              </a:rPr>
              <a:t>Jungehuelsing</a:t>
            </a:r>
            <a:r>
              <a:rPr lang="de-DE" sz="1400" b="1" dirty="0">
                <a:solidFill>
                  <a:srgbClr val="006600"/>
                </a:solidFill>
              </a:rPr>
              <a:t> et al. </a:t>
            </a:r>
            <a:r>
              <a:rPr lang="de-DE" sz="1400" b="1" dirty="0" err="1">
                <a:solidFill>
                  <a:srgbClr val="006600"/>
                </a:solidFill>
              </a:rPr>
              <a:t>Cerebrovasc</a:t>
            </a:r>
            <a:r>
              <a:rPr lang="de-DE" sz="1400" b="1" dirty="0">
                <a:solidFill>
                  <a:srgbClr val="006600"/>
                </a:solidFill>
              </a:rPr>
              <a:t> Dis 2010</a:t>
            </a:r>
            <a:endParaRPr lang="de-DE" sz="20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sz="2000" b="1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sz="2000" dirty="0" err="1">
                <a:sym typeface="Wingdings" panose="05000000000000000000" pitchFamily="2" charset="2"/>
              </a:rPr>
              <a:t>Healthy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persons</a:t>
            </a:r>
            <a:r>
              <a:rPr lang="de-DE" sz="2000" dirty="0">
                <a:sym typeface="Wingdings" panose="05000000000000000000" pitchFamily="2" charset="2"/>
              </a:rPr>
              <a:t> do </a:t>
            </a:r>
            <a:r>
              <a:rPr lang="de-DE" sz="2000" dirty="0" err="1">
                <a:sym typeface="Wingdings" panose="05000000000000000000" pitchFamily="2" charset="2"/>
              </a:rPr>
              <a:t>have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intact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autoregulation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which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counteracts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effects</a:t>
            </a:r>
            <a:r>
              <a:rPr lang="de-DE" sz="2000" dirty="0">
                <a:sym typeface="Wingdings" panose="05000000000000000000" pitchFamily="2" charset="2"/>
              </a:rPr>
              <a:t> of ECP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sz="2000" dirty="0" err="1">
                <a:sym typeface="Wingdings" panose="05000000000000000000" pitchFamily="2" charset="2"/>
              </a:rPr>
              <a:t>Patients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with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stroke</a:t>
            </a:r>
            <a:r>
              <a:rPr lang="de-DE" sz="2000" dirty="0">
                <a:sym typeface="Wingdings" panose="05000000000000000000" pitchFamily="2" charset="2"/>
              </a:rPr>
              <a:t> do </a:t>
            </a:r>
            <a:r>
              <a:rPr lang="de-DE" sz="2000" dirty="0" err="1">
                <a:sym typeface="Wingdings" panose="05000000000000000000" pitchFamily="2" charset="2"/>
              </a:rPr>
              <a:t>have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impaired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autoregulation</a:t>
            </a:r>
            <a:r>
              <a:rPr lang="de-DE" sz="2000" dirty="0">
                <a:sym typeface="Wingdings" panose="05000000000000000000" pitchFamily="2" charset="2"/>
              </a:rPr>
              <a:t> in </a:t>
            </a:r>
            <a:r>
              <a:rPr lang="de-DE" sz="2000" dirty="0" err="1">
                <a:sym typeface="Wingdings" panose="05000000000000000000" pitchFamily="2" charset="2"/>
              </a:rPr>
              <a:t>acute</a:t>
            </a:r>
            <a:r>
              <a:rPr lang="de-DE" sz="2000" dirty="0">
                <a:sym typeface="Wingdings" panose="05000000000000000000" pitchFamily="2" charset="2"/>
              </a:rPr>
              <a:t>/</a:t>
            </a:r>
            <a:r>
              <a:rPr lang="de-DE" sz="2000" dirty="0" err="1">
                <a:sym typeface="Wingdings" panose="05000000000000000000" pitchFamily="2" charset="2"/>
              </a:rPr>
              <a:t>subacute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stage</a:t>
            </a:r>
            <a:endParaRPr lang="de-DE" sz="20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1400" b="1" dirty="0">
                <a:solidFill>
                  <a:srgbClr val="006600"/>
                </a:solidFill>
              </a:rPr>
              <a:t>                               			     Reinhard M et al. </a:t>
            </a:r>
            <a:r>
              <a:rPr lang="de-DE" sz="1400" b="1" dirty="0" err="1">
                <a:solidFill>
                  <a:srgbClr val="006600"/>
                </a:solidFill>
              </a:rPr>
              <a:t>Stroke</a:t>
            </a:r>
            <a:r>
              <a:rPr lang="de-DE" sz="1400" b="1" dirty="0">
                <a:solidFill>
                  <a:srgbClr val="006600"/>
                </a:solidFill>
              </a:rPr>
              <a:t> 2005, </a:t>
            </a:r>
            <a:r>
              <a:rPr lang="de-DE" sz="1400" b="1" dirty="0" err="1">
                <a:solidFill>
                  <a:srgbClr val="006600"/>
                </a:solidFill>
              </a:rPr>
              <a:t>Inthrakaram</a:t>
            </a:r>
            <a:r>
              <a:rPr lang="de-DE" sz="1400" b="1" dirty="0">
                <a:solidFill>
                  <a:srgbClr val="006600"/>
                </a:solidFill>
              </a:rPr>
              <a:t> et al. JCBFM 2019</a:t>
            </a:r>
            <a:endParaRPr lang="de-DE" sz="2000" b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sz="1100" b="1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  <p:pic>
        <p:nvPicPr>
          <p:cNvPr id="28677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33450"/>
            <a:ext cx="88471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3188" y="6308725"/>
            <a:ext cx="8909050" cy="461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1" dirty="0"/>
              <a:t>ECP </a:t>
            </a:r>
            <a:r>
              <a:rPr lang="de-DE" sz="2400" dirty="0" err="1"/>
              <a:t>only</a:t>
            </a:r>
            <a:r>
              <a:rPr lang="de-DE" sz="2400" dirty="0"/>
              <a:t> </a:t>
            </a:r>
            <a:r>
              <a:rPr lang="de-DE" sz="2400" b="1" dirty="0" err="1"/>
              <a:t>seems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increase</a:t>
            </a:r>
            <a:r>
              <a:rPr lang="de-DE" sz="2400" b="1" dirty="0"/>
              <a:t> CBFV </a:t>
            </a:r>
            <a:r>
              <a:rPr lang="de-DE" sz="2400" dirty="0"/>
              <a:t>in </a:t>
            </a:r>
            <a:r>
              <a:rPr lang="de-DE" sz="2400" dirty="0" err="1"/>
              <a:t>case</a:t>
            </a:r>
            <a:r>
              <a:rPr lang="de-DE" sz="2400" dirty="0"/>
              <a:t> of </a:t>
            </a:r>
            <a:r>
              <a:rPr lang="de-DE" sz="2400" b="1" dirty="0" err="1"/>
              <a:t>impaired</a:t>
            </a:r>
            <a:r>
              <a:rPr lang="de-DE" sz="2400" b="1" dirty="0"/>
              <a:t> </a:t>
            </a:r>
            <a:r>
              <a:rPr lang="de-DE" sz="2400" b="1" dirty="0" err="1"/>
              <a:t>autoregulation</a:t>
            </a:r>
            <a:endParaRPr lang="de-DE" sz="2400" b="1" dirty="0"/>
          </a:p>
        </p:txBody>
      </p:sp>
      <p:sp>
        <p:nvSpPr>
          <p:cNvPr id="28679" name="Textfeld 1"/>
          <p:cNvSpPr txBox="1">
            <a:spLocks noChangeArrowheads="1"/>
          </p:cNvSpPr>
          <p:nvPr/>
        </p:nvSpPr>
        <p:spPr bwMode="auto">
          <a:xfrm>
            <a:off x="7499350" y="2338388"/>
            <a:ext cx="1519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Lin et al. Stroke 2012</a:t>
            </a:r>
            <a:endParaRPr lang="de-DE" altLang="de-DE" sz="1800" b="1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287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11150" y="115888"/>
            <a:ext cx="4860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subacute ischemic stroke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15900" y="908050"/>
            <a:ext cx="8820150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 err="1">
                <a:solidFill>
                  <a:srgbClr val="000099"/>
                </a:solidFill>
                <a:sym typeface="Wingdings" panose="05000000000000000000" pitchFamily="2" charset="2"/>
              </a:rPr>
              <a:t>Application</a:t>
            </a:r>
            <a:r>
              <a:rPr lang="de-DE" sz="2000" b="1" dirty="0">
                <a:solidFill>
                  <a:srgbClr val="000099"/>
                </a:solidFill>
                <a:sym typeface="Wingdings" panose="05000000000000000000" pitchFamily="2" charset="2"/>
              </a:rPr>
              <a:t> in China 1988-2003 </a:t>
            </a:r>
            <a:r>
              <a:rPr lang="de-DE" sz="1200" b="1" dirty="0">
                <a:solidFill>
                  <a:srgbClr val="006600"/>
                </a:solidFill>
                <a:sym typeface="Wingdings" panose="05000000000000000000" pitchFamily="2" charset="2"/>
              </a:rPr>
              <a:t>Wong KS </a:t>
            </a:r>
            <a:r>
              <a:rPr lang="de-DE" sz="1200" b="1" dirty="0" err="1">
                <a:solidFill>
                  <a:srgbClr val="006600"/>
                </a:solidFill>
                <a:sym typeface="Wingdings" panose="05000000000000000000" pitchFamily="2" charset="2"/>
              </a:rPr>
              <a:t>Cerebrovasc</a:t>
            </a:r>
            <a:r>
              <a:rPr lang="de-DE" sz="1200" b="1" dirty="0">
                <a:solidFill>
                  <a:srgbClr val="006600"/>
                </a:solidFill>
                <a:sym typeface="Wingdings" panose="05000000000000000000" pitchFamily="2" charset="2"/>
              </a:rPr>
              <a:t> Dis 2008</a:t>
            </a:r>
            <a:endParaRPr lang="de-DE" sz="2000" b="1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n=22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studies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in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stroke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patients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;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mostly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observational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/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case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series</a:t>
            </a: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All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with</a:t>
            </a:r>
            <a:r>
              <a:rPr lang="de-DE" sz="2000" dirty="0">
                <a:solidFill>
                  <a:srgbClr val="000099"/>
                </a:solidFill>
                <a:sym typeface="Wingdings" panose="05000000000000000000" pitchFamily="2" charset="2"/>
              </a:rPr>
              <a:t> positive </a:t>
            </a:r>
            <a:r>
              <a:rPr lang="de-DE" sz="2000" dirty="0" err="1">
                <a:solidFill>
                  <a:srgbClr val="000099"/>
                </a:solidFill>
                <a:sym typeface="Wingdings" panose="05000000000000000000" pitchFamily="2" charset="2"/>
              </a:rPr>
              <a:t>outcome</a:t>
            </a: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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No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details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available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,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evidence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rated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as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unclear</a:t>
            </a:r>
            <a:endParaRPr lang="de-DE" sz="2000" b="1" i="1" dirty="0">
              <a:solidFill>
                <a:srgbClr val="006600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sz="2000" b="1" dirty="0" err="1">
                <a:solidFill>
                  <a:srgbClr val="000099"/>
                </a:solidFill>
              </a:rPr>
              <a:t>Effect</a:t>
            </a:r>
            <a:r>
              <a:rPr lang="de-DE" sz="2000" b="1" dirty="0">
                <a:solidFill>
                  <a:srgbClr val="000099"/>
                </a:solidFill>
              </a:rPr>
              <a:t> on </a:t>
            </a:r>
            <a:r>
              <a:rPr lang="de-DE" sz="2000" b="1" dirty="0" err="1">
                <a:solidFill>
                  <a:srgbClr val="000099"/>
                </a:solidFill>
              </a:rPr>
              <a:t>clinical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err="1">
                <a:solidFill>
                  <a:srgbClr val="000099"/>
                </a:solidFill>
              </a:rPr>
              <a:t>outcome</a:t>
            </a:r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1200" b="1" dirty="0">
                <a:solidFill>
                  <a:srgbClr val="006600"/>
                </a:solidFill>
              </a:rPr>
              <a:t>Han et al. </a:t>
            </a:r>
            <a:r>
              <a:rPr lang="de-DE" sz="1200" b="1" dirty="0" err="1">
                <a:solidFill>
                  <a:srgbClr val="006600"/>
                </a:solidFill>
              </a:rPr>
              <a:t>Stroke</a:t>
            </a:r>
            <a:r>
              <a:rPr lang="de-DE" sz="1200" b="1" dirty="0">
                <a:solidFill>
                  <a:srgbClr val="006600"/>
                </a:solidFill>
              </a:rPr>
              <a:t> 2008</a:t>
            </a:r>
            <a:endParaRPr lang="de-DE" b="1" dirty="0">
              <a:solidFill>
                <a:srgbClr val="006600"/>
              </a:solidFill>
            </a:endParaRP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</a:rPr>
              <a:t>▪ n=50 </a:t>
            </a:r>
            <a:r>
              <a:rPr lang="de-DE" sz="2000" dirty="0" err="1">
                <a:solidFill>
                  <a:srgbClr val="000099"/>
                </a:solidFill>
              </a:rPr>
              <a:t>pts</a:t>
            </a:r>
            <a:r>
              <a:rPr lang="de-DE" sz="2000" dirty="0">
                <a:solidFill>
                  <a:srgbClr val="000099"/>
                </a:solidFill>
              </a:rPr>
              <a:t>., </a:t>
            </a:r>
            <a:r>
              <a:rPr lang="de-DE" sz="2000" dirty="0" err="1">
                <a:solidFill>
                  <a:srgbClr val="000099"/>
                </a:solidFill>
              </a:rPr>
              <a:t>recent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ischemic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stroke</a:t>
            </a:r>
            <a:r>
              <a:rPr lang="de-DE" sz="2000" dirty="0">
                <a:solidFill>
                  <a:srgbClr val="000099"/>
                </a:solidFill>
              </a:rPr>
              <a:t> (&lt;3 </a:t>
            </a:r>
            <a:r>
              <a:rPr lang="de-DE" sz="2000" dirty="0" err="1">
                <a:solidFill>
                  <a:srgbClr val="000099"/>
                </a:solidFill>
              </a:rPr>
              <a:t>months</a:t>
            </a:r>
            <a:r>
              <a:rPr lang="de-DE" sz="2000" dirty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</a:rPr>
              <a:t>▪ Large </a:t>
            </a:r>
            <a:r>
              <a:rPr lang="de-DE" sz="2000" dirty="0" err="1">
                <a:solidFill>
                  <a:srgbClr val="000099"/>
                </a:solidFill>
              </a:rPr>
              <a:t>artery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occlusive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disease</a:t>
            </a:r>
            <a:r>
              <a:rPr lang="de-DE" sz="2000" dirty="0">
                <a:solidFill>
                  <a:srgbClr val="000099"/>
                </a:solidFill>
              </a:rPr>
              <a:t> (≥50% </a:t>
            </a:r>
            <a:r>
              <a:rPr lang="de-DE" sz="2000" dirty="0" err="1">
                <a:solidFill>
                  <a:srgbClr val="000099"/>
                </a:solidFill>
              </a:rPr>
              <a:t>stenosis</a:t>
            </a:r>
            <a:r>
              <a:rPr lang="de-DE" sz="2000" dirty="0">
                <a:solidFill>
                  <a:srgbClr val="000099"/>
                </a:solidFill>
              </a:rPr>
              <a:t>, </a:t>
            </a:r>
            <a:r>
              <a:rPr lang="de-DE" sz="2000" dirty="0" err="1">
                <a:solidFill>
                  <a:srgbClr val="000099"/>
                </a:solidFill>
              </a:rPr>
              <a:t>mostly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intracranial</a:t>
            </a:r>
            <a:r>
              <a:rPr lang="de-DE" sz="2000" dirty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</a:rPr>
              <a:t>▪ </a:t>
            </a:r>
            <a:r>
              <a:rPr lang="de-DE" sz="2000" b="1" dirty="0">
                <a:solidFill>
                  <a:srgbClr val="000099"/>
                </a:solidFill>
              </a:rPr>
              <a:t>Treatment: </a:t>
            </a:r>
            <a:r>
              <a:rPr lang="de-DE" sz="2000" dirty="0">
                <a:solidFill>
                  <a:srgbClr val="000099"/>
                </a:solidFill>
              </a:rPr>
              <a:t>35 </a:t>
            </a:r>
            <a:r>
              <a:rPr lang="de-DE" sz="2000" dirty="0" err="1">
                <a:solidFill>
                  <a:srgbClr val="000099"/>
                </a:solidFill>
              </a:rPr>
              <a:t>sessions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over</a:t>
            </a:r>
            <a:r>
              <a:rPr lang="de-DE" sz="2000" dirty="0">
                <a:solidFill>
                  <a:srgbClr val="000099"/>
                </a:solidFill>
              </a:rPr>
              <a:t> 1 </a:t>
            </a:r>
            <a:r>
              <a:rPr lang="de-DE" sz="2000" dirty="0" err="1">
                <a:solidFill>
                  <a:srgbClr val="000099"/>
                </a:solidFill>
              </a:rPr>
              <a:t>hour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within</a:t>
            </a:r>
            <a:r>
              <a:rPr lang="de-DE" sz="2000" dirty="0">
                <a:solidFill>
                  <a:srgbClr val="000099"/>
                </a:solidFill>
              </a:rPr>
              <a:t> 7 </a:t>
            </a:r>
            <a:r>
              <a:rPr lang="de-DE" sz="2000" dirty="0" err="1">
                <a:solidFill>
                  <a:srgbClr val="000099"/>
                </a:solidFill>
              </a:rPr>
              <a:t>weeks</a:t>
            </a:r>
            <a:r>
              <a:rPr lang="de-DE" sz="2000" dirty="0">
                <a:solidFill>
                  <a:srgbClr val="000099"/>
                </a:solidFill>
              </a:rPr>
              <a:t> (</a:t>
            </a:r>
            <a:r>
              <a:rPr lang="de-DE" sz="2000" dirty="0" err="1">
                <a:solidFill>
                  <a:srgbClr val="000099"/>
                </a:solidFill>
              </a:rPr>
              <a:t>cross-over</a:t>
            </a:r>
            <a:r>
              <a:rPr lang="de-DE" sz="2000" dirty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r>
              <a:rPr lang="de-DE" sz="2000" dirty="0">
                <a:solidFill>
                  <a:srgbClr val="000099"/>
                </a:solidFill>
              </a:rPr>
              <a:t>▪ </a:t>
            </a:r>
            <a:r>
              <a:rPr lang="de-DE" sz="2000" b="1" dirty="0">
                <a:solidFill>
                  <a:srgbClr val="000099"/>
                </a:solidFill>
              </a:rPr>
              <a:t>Outcome:  </a:t>
            </a:r>
            <a:r>
              <a:rPr lang="de-DE" sz="2000" dirty="0">
                <a:solidFill>
                  <a:srgbClr val="000099"/>
                </a:solidFill>
              </a:rPr>
              <a:t>Early ECP </a:t>
            </a:r>
            <a:r>
              <a:rPr lang="de-DE" sz="2000" dirty="0" err="1">
                <a:solidFill>
                  <a:srgbClr val="000099"/>
                </a:solidFill>
              </a:rPr>
              <a:t>group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with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better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functional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outcome</a:t>
            </a:r>
            <a:r>
              <a:rPr lang="de-DE" sz="2000" dirty="0">
                <a:solidFill>
                  <a:srgbClr val="000099"/>
                </a:solidFill>
              </a:rPr>
              <a:t> (p=0.022)</a:t>
            </a:r>
          </a:p>
          <a:p>
            <a:pPr>
              <a:defRPr/>
            </a:pPr>
            <a:endParaRPr lang="de-DE" sz="2000" i="1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Potential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benefit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on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clinical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outcome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in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small</a:t>
            </a:r>
            <a:r>
              <a:rPr lang="de-DE" sz="2000" i="1" dirty="0">
                <a:solidFill>
                  <a:srgbClr val="000099"/>
                </a:solidFill>
                <a:sym typeface="Wingdings" panose="05000000000000000000" pitchFamily="2" charset="2"/>
              </a:rPr>
              <a:t> sample </a:t>
            </a:r>
            <a:r>
              <a:rPr lang="de-DE" sz="2000" i="1" dirty="0" err="1">
                <a:solidFill>
                  <a:srgbClr val="000099"/>
                </a:solidFill>
                <a:sym typeface="Wingdings" panose="05000000000000000000" pitchFamily="2" charset="2"/>
              </a:rPr>
              <a:t>size</a:t>
            </a:r>
            <a:endParaRPr lang="de-DE" sz="2000" i="1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  <a:p>
            <a:pPr>
              <a:defRPr/>
            </a:pPr>
            <a:endParaRPr lang="de-DE" sz="2000" dirty="0">
              <a:solidFill>
                <a:srgbClr val="000099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479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11150" y="115888"/>
            <a:ext cx="74374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acute ischemic stroke: Functional recovery</a:t>
            </a:r>
          </a:p>
        </p:txBody>
      </p:sp>
      <p:sp>
        <p:nvSpPr>
          <p:cNvPr id="32772" name="Textfeld 1"/>
          <p:cNvSpPr txBox="1">
            <a:spLocks noChangeArrowheads="1"/>
          </p:cNvSpPr>
          <p:nvPr/>
        </p:nvSpPr>
        <p:spPr bwMode="auto">
          <a:xfrm>
            <a:off x="215900" y="808038"/>
            <a:ext cx="88201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Promotion of functional recovery </a:t>
            </a: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Liu et al. JNNP 2019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n=30 pts. with subacute stroke (4 to 21 days)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▪ </a:t>
            </a: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Treatment:</a:t>
            </a: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 10 sessions of ECP over two weeks vs. sham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20485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89138"/>
            <a:ext cx="42227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feld 3"/>
          <p:cNvSpPr txBox="1">
            <a:spLocks noChangeArrowheads="1"/>
          </p:cNvSpPr>
          <p:nvPr/>
        </p:nvSpPr>
        <p:spPr bwMode="auto">
          <a:xfrm>
            <a:off x="971550" y="5557838"/>
            <a:ext cx="273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Calibri" panose="020F0502020204030204" pitchFamily="34" charset="0"/>
              </a:rPr>
              <a:t>Handgrip on paretic side</a:t>
            </a:r>
          </a:p>
        </p:txBody>
      </p:sp>
      <p:sp>
        <p:nvSpPr>
          <p:cNvPr id="20487" name="Textfeld 6"/>
          <p:cNvSpPr txBox="1">
            <a:spLocks noChangeArrowheads="1"/>
          </p:cNvSpPr>
          <p:nvPr/>
        </p:nvSpPr>
        <p:spPr bwMode="auto">
          <a:xfrm>
            <a:off x="5570538" y="5516563"/>
            <a:ext cx="273208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latin typeface="Calibri" panose="020F0502020204030204" pitchFamily="34" charset="0"/>
              </a:rPr>
              <a:t>Motor cortex excitability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Calibri" panose="020F0502020204030204" pitchFamily="34" charset="0"/>
              </a:rPr>
              <a:t>(Resting motor threshold)</a:t>
            </a:r>
          </a:p>
        </p:txBody>
      </p:sp>
      <p:pic>
        <p:nvPicPr>
          <p:cNvPr id="20488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989138"/>
            <a:ext cx="4206875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feld 7"/>
          <p:cNvSpPr txBox="1">
            <a:spLocks noChangeArrowheads="1"/>
          </p:cNvSpPr>
          <p:nvPr/>
        </p:nvSpPr>
        <p:spPr bwMode="auto">
          <a:xfrm>
            <a:off x="158750" y="6278563"/>
            <a:ext cx="701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Benefits for neuroplasticity via improved peri-infarct perfusion? </a:t>
            </a:r>
          </a:p>
        </p:txBody>
      </p:sp>
      <p:sp>
        <p:nvSpPr>
          <p:cNvPr id="32778" name="Textfeld 1"/>
          <p:cNvSpPr txBox="1">
            <a:spLocks noChangeArrowheads="1"/>
          </p:cNvSpPr>
          <p:nvPr/>
        </p:nvSpPr>
        <p:spPr bwMode="auto">
          <a:xfrm>
            <a:off x="6303963" y="6599238"/>
            <a:ext cx="288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Graphs modified from Liu et al. JNNP 2019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970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6" grpId="0"/>
      <p:bldP spid="20487" grpId="0"/>
      <p:bldP spid="204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0825" y="4508500"/>
            <a:ext cx="8353425" cy="1368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Calibri" panose="020F0502020204030204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72628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i="1">
                <a:solidFill>
                  <a:srgbClr val="000099"/>
                </a:solidFill>
                <a:latin typeface="Calibri" panose="020F0502020204030204" pitchFamily="34" charset="0"/>
              </a:rPr>
              <a:t>ECP in chronic cervical/cerebral artery occlusion</a:t>
            </a:r>
          </a:p>
        </p:txBody>
      </p:sp>
      <p:sp>
        <p:nvSpPr>
          <p:cNvPr id="24581" name="Textfeld 1"/>
          <p:cNvSpPr txBox="1">
            <a:spLocks noChangeArrowheads="1"/>
          </p:cNvSpPr>
          <p:nvPr/>
        </p:nvSpPr>
        <p:spPr bwMode="auto">
          <a:xfrm>
            <a:off x="323850" y="927100"/>
            <a:ext cx="8820150" cy="75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The problem of chronic occlusive ICA disease: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Chronic ischemia and exhausted cerebrovascular reactivity in 20% of patients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Brain atrophy, cognitive decline with impaired compensation </a:t>
            </a: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Silvestrini et al. Neurology 2009</a:t>
            </a:r>
            <a:endParaRPr lang="de-DE" altLang="de-DE" sz="200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Recurrent stroke risk elevated with impaired compensation </a:t>
            </a: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Reinhard et al. Neurology 2014</a:t>
            </a:r>
            <a:endParaRPr lang="de-DE" altLang="de-DE" sz="12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000099"/>
                </a:solidFill>
                <a:latin typeface="Calibri" panose="020F0502020204030204" pitchFamily="34" charset="0"/>
              </a:rPr>
              <a:t>COSS trial   </a:t>
            </a:r>
            <a:r>
              <a:rPr lang="de-DE" altLang="de-DE" sz="1200" b="1">
                <a:solidFill>
                  <a:srgbClr val="006600"/>
                </a:solidFill>
                <a:latin typeface="Calibri" panose="020F0502020204030204" pitchFamily="34" charset="0"/>
              </a:rPr>
              <a:t>Powers et al. JAMA 2011</a:t>
            </a:r>
            <a:endParaRPr lang="de-DE" altLang="de-DE" sz="200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No benefit of EC-IC Bypass even in patients with poor hemodynamic compensation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>
                <a:solidFill>
                  <a:srgbClr val="000099"/>
                </a:solidFill>
                <a:latin typeface="Calibri" panose="020F0502020204030204" pitchFamily="34" charset="0"/>
              </a:rPr>
              <a:t>Could we improve cerebral collateral hemodynamic compensation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>
                <a:solidFill>
                  <a:srgbClr val="000099"/>
                </a:solidFill>
                <a:latin typeface="Calibri" panose="020F0502020204030204" pitchFamily="34" charset="0"/>
              </a:rPr>
              <a:t>and clinical symptoms in chronic occlusive cerebrovascular disease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200">
                <a:solidFill>
                  <a:srgbClr val="000099"/>
                </a:solidFill>
                <a:latin typeface="Calibri" panose="020F0502020204030204" pitchFamily="34" charset="0"/>
              </a:rPr>
              <a:t>using ECP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000099"/>
                </a:solidFill>
                <a:latin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feil nach unten 6"/>
          <p:cNvSpPr/>
          <p:nvPr/>
        </p:nvSpPr>
        <p:spPr>
          <a:xfrm>
            <a:off x="2411413" y="3355975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9192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5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2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|30.4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4.2|2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5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|1.3|11.6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3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4.1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heme/theme1.xml><?xml version="1.0" encoding="utf-8"?>
<a:theme xmlns:a="http://schemas.openxmlformats.org/drawingml/2006/main" name="Standarddesig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E_PP mit Bild und Rand_2012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KE_PP mit Bild und Rand_2012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0</TotalTime>
  <Words>1340</Words>
  <Application>Microsoft Office PowerPoint</Application>
  <PresentationFormat>Bildschirmpräsentation (4:3)</PresentationFormat>
  <Paragraphs>273</Paragraphs>
  <Slides>16</Slides>
  <Notes>15</Notes>
  <HiddenSlides>0</HiddenSlides>
  <MMClips>16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Arial</vt:lpstr>
      <vt:lpstr>Calibri</vt:lpstr>
      <vt:lpstr>Times New Roman</vt:lpstr>
      <vt:lpstr>Webdings</vt:lpstr>
      <vt:lpstr>Wingdings</vt:lpstr>
      <vt:lpstr>Standarddesign</vt:lpstr>
      <vt:lpstr>KE_PP mit Bild und Rand_2012</vt:lpstr>
      <vt:lpstr>5_KE_PP mit Bild und Rand_2012</vt:lpstr>
      <vt:lpstr>Bitmap-Bild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Klinikrechenzentrum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reinhard</dc:creator>
  <cp:lastModifiedBy>reinhardm</cp:lastModifiedBy>
  <cp:revision>501</cp:revision>
  <dcterms:created xsi:type="dcterms:W3CDTF">2004-04-11T17:03:06Z</dcterms:created>
  <dcterms:modified xsi:type="dcterms:W3CDTF">2021-10-11T07:18:57Z</dcterms:modified>
</cp:coreProperties>
</file>